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6"/>
  </p:handoutMasterIdLst>
  <p:sldIdLst>
    <p:sldId id="344" r:id="rId2"/>
    <p:sldId id="320" r:id="rId3"/>
    <p:sldId id="257" r:id="rId4"/>
    <p:sldId id="263" r:id="rId5"/>
    <p:sldId id="267" r:id="rId6"/>
    <p:sldId id="264" r:id="rId7"/>
    <p:sldId id="328" r:id="rId8"/>
    <p:sldId id="274" r:id="rId9"/>
    <p:sldId id="265" r:id="rId10"/>
    <p:sldId id="363" r:id="rId11"/>
    <p:sldId id="269" r:id="rId12"/>
    <p:sldId id="273" r:id="rId13"/>
    <p:sldId id="275" r:id="rId14"/>
    <p:sldId id="272" r:id="rId15"/>
    <p:sldId id="359" r:id="rId16"/>
    <p:sldId id="357" r:id="rId17"/>
    <p:sldId id="276" r:id="rId18"/>
    <p:sldId id="258" r:id="rId19"/>
    <p:sldId id="285" r:id="rId20"/>
    <p:sldId id="287" r:id="rId21"/>
    <p:sldId id="354" r:id="rId22"/>
    <p:sldId id="291" r:id="rId23"/>
    <p:sldId id="289" r:id="rId24"/>
    <p:sldId id="301" r:id="rId25"/>
    <p:sldId id="329" r:id="rId26"/>
    <p:sldId id="295" r:id="rId27"/>
    <p:sldId id="310" r:id="rId28"/>
    <p:sldId id="309" r:id="rId29"/>
    <p:sldId id="308" r:id="rId30"/>
    <p:sldId id="333" r:id="rId31"/>
    <p:sldId id="332" r:id="rId32"/>
    <p:sldId id="401" r:id="rId33"/>
    <p:sldId id="377" r:id="rId34"/>
    <p:sldId id="347" r:id="rId35"/>
    <p:sldId id="361" r:id="rId36"/>
    <p:sldId id="360" r:id="rId37"/>
    <p:sldId id="362" r:id="rId38"/>
    <p:sldId id="378" r:id="rId39"/>
    <p:sldId id="317" r:id="rId40"/>
    <p:sldId id="394" r:id="rId41"/>
    <p:sldId id="385" r:id="rId42"/>
    <p:sldId id="387" r:id="rId43"/>
    <p:sldId id="381" r:id="rId44"/>
    <p:sldId id="386" r:id="rId45"/>
    <p:sldId id="398" r:id="rId46"/>
    <p:sldId id="393" r:id="rId47"/>
    <p:sldId id="365" r:id="rId48"/>
    <p:sldId id="395" r:id="rId49"/>
    <p:sldId id="345" r:id="rId50"/>
    <p:sldId id="346" r:id="rId51"/>
    <p:sldId id="388" r:id="rId52"/>
    <p:sldId id="403" r:id="rId53"/>
    <p:sldId id="356" r:id="rId54"/>
    <p:sldId id="325" r:id="rId55"/>
    <p:sldId id="368" r:id="rId56"/>
    <p:sldId id="370" r:id="rId57"/>
    <p:sldId id="404" r:id="rId58"/>
    <p:sldId id="371" r:id="rId59"/>
    <p:sldId id="367" r:id="rId60"/>
    <p:sldId id="390" r:id="rId61"/>
    <p:sldId id="397" r:id="rId62"/>
    <p:sldId id="335" r:id="rId63"/>
    <p:sldId id="337" r:id="rId64"/>
    <p:sldId id="336" r:id="rId65"/>
    <p:sldId id="327" r:id="rId66"/>
    <p:sldId id="326" r:id="rId67"/>
    <p:sldId id="342" r:id="rId68"/>
    <p:sldId id="373" r:id="rId69"/>
    <p:sldId id="372" r:id="rId70"/>
    <p:sldId id="313" r:id="rId71"/>
    <p:sldId id="314" r:id="rId72"/>
    <p:sldId id="349" r:id="rId73"/>
    <p:sldId id="374" r:id="rId74"/>
    <p:sldId id="355" r:id="rId75"/>
    <p:sldId id="279" r:id="rId76"/>
    <p:sldId id="277" r:id="rId77"/>
    <p:sldId id="297" r:id="rId78"/>
    <p:sldId id="300" r:id="rId79"/>
    <p:sldId id="316" r:id="rId80"/>
    <p:sldId id="299" r:id="rId81"/>
    <p:sldId id="318" r:id="rId82"/>
    <p:sldId id="278" r:id="rId83"/>
    <p:sldId id="375" r:id="rId84"/>
    <p:sldId id="315" r:id="rId85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E18B2-7794-47F2-863C-ADAE9E368139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E94E2-C970-4F26-BE51-A62BA92CE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91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9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49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00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69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80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57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61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64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5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75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2074-8A78-4F57-B93B-85008712FD4A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2365-6321-45CA-9376-DDDC8F18B5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76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57775"/>
          </a:xfrm>
        </p:spPr>
        <p:txBody>
          <a:bodyPr>
            <a:normAutofit/>
          </a:bodyPr>
          <a:lstStyle/>
          <a:p>
            <a:r>
              <a:rPr lang="de-DE" dirty="0" smtClean="0"/>
              <a:t>	</a:t>
            </a:r>
            <a:r>
              <a:rPr lang="de-DE" sz="5400" u="sng" dirty="0" smtClean="0"/>
              <a:t>Hautkrebs</a:t>
            </a:r>
            <a:r>
              <a:rPr lang="de-DE" sz="5400" dirty="0" smtClean="0"/>
              <a:t/>
            </a:r>
            <a:br>
              <a:rPr lang="de-DE" sz="5400" dirty="0" smtClean="0"/>
            </a:br>
            <a:r>
              <a:rPr lang="de-DE" sz="5400" dirty="0"/>
              <a:t/>
            </a:r>
            <a:br>
              <a:rPr lang="de-DE" sz="5400" dirty="0"/>
            </a:br>
            <a:r>
              <a:rPr lang="de-DE" sz="5400" dirty="0" smtClean="0"/>
              <a:t>	</a:t>
            </a:r>
            <a:r>
              <a:rPr lang="de-DE" sz="5400" u="sng" dirty="0" smtClean="0"/>
              <a:t>durch</a:t>
            </a:r>
            <a:r>
              <a:rPr lang="de-DE" sz="5400" dirty="0" smtClean="0"/>
              <a:t/>
            </a:r>
            <a:br>
              <a:rPr lang="de-DE" sz="5400" dirty="0" smtClean="0"/>
            </a:br>
            <a:r>
              <a:rPr lang="de-DE" sz="5400" dirty="0" smtClean="0"/>
              <a:t>			</a:t>
            </a:r>
            <a:r>
              <a:rPr lang="de-DE" sz="5400" dirty="0"/>
              <a:t/>
            </a:r>
            <a:br>
              <a:rPr lang="de-DE" sz="5400" dirty="0"/>
            </a:br>
            <a:r>
              <a:rPr lang="de-DE" sz="5400" dirty="0" smtClean="0"/>
              <a:t>	</a:t>
            </a:r>
            <a:r>
              <a:rPr lang="de-DE" sz="5400" u="sng" dirty="0" smtClean="0"/>
              <a:t>Sonnenstrahlung</a:t>
            </a:r>
            <a:endParaRPr lang="de-DE" sz="5400" u="sng" dirty="0"/>
          </a:p>
        </p:txBody>
      </p:sp>
    </p:spTree>
    <p:extLst>
      <p:ext uri="{BB962C8B-B14F-4D97-AF65-F5344CB8AC3E}">
        <p14:creationId xmlns:p14="http://schemas.microsoft.com/office/powerpoint/2010/main" val="42856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23850"/>
            <a:ext cx="9525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Hautanhangsgebilde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Haare</a:t>
            </a:r>
          </a:p>
          <a:p>
            <a:endParaRPr lang="de-DE" dirty="0" smtClean="0"/>
          </a:p>
          <a:p>
            <a:r>
              <a:rPr lang="de-DE" dirty="0" smtClean="0"/>
              <a:t>Talgdrüsen</a:t>
            </a:r>
          </a:p>
          <a:p>
            <a:endParaRPr lang="de-DE" dirty="0" smtClean="0"/>
          </a:p>
          <a:p>
            <a:r>
              <a:rPr lang="de-DE" dirty="0" smtClean="0"/>
              <a:t>Schweißdrüsen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57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23850"/>
            <a:ext cx="9525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Hautsinnesorgane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Rezeptoren und  Sensoren zur Wahrnehmung und Unterscheidung von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 smtClean="0"/>
              <a:t>Berührung</a:t>
            </a:r>
          </a:p>
          <a:p>
            <a:pPr lvl="1"/>
            <a:r>
              <a:rPr lang="de-DE" dirty="0" smtClean="0"/>
              <a:t>Druck</a:t>
            </a:r>
          </a:p>
          <a:p>
            <a:pPr lvl="1"/>
            <a:r>
              <a:rPr lang="de-DE" dirty="0" smtClean="0"/>
              <a:t>Vibration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45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23850"/>
            <a:ext cx="9525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Elastisches Bindegewebe</a:t>
            </a:r>
            <a:endParaRPr lang="de-DE" u="sng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3134519"/>
            <a:ext cx="2628900" cy="1733550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12033"/>
            <a:ext cx="5181600" cy="1978521"/>
          </a:xfrm>
        </p:spPr>
      </p:pic>
    </p:spTree>
    <p:extLst>
      <p:ext uri="{BB962C8B-B14F-4D97-AF65-F5344CB8AC3E}">
        <p14:creationId xmlns:p14="http://schemas.microsoft.com/office/powerpoint/2010/main" val="179299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1526"/>
            <a:ext cx="8745415" cy="38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7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Unterhaut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Fettgewebe</a:t>
            </a:r>
          </a:p>
          <a:p>
            <a:endParaRPr lang="de-DE" dirty="0"/>
          </a:p>
          <a:p>
            <a:pPr lvl="2"/>
            <a:r>
              <a:rPr lang="de-DE" sz="2400" dirty="0" smtClean="0"/>
              <a:t>Wärmehaushalt, Schutz vor Unterkühlung</a:t>
            </a:r>
          </a:p>
          <a:p>
            <a:pPr lvl="2"/>
            <a:r>
              <a:rPr lang="de-DE" sz="2400" dirty="0" smtClean="0"/>
              <a:t>Druckpolster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5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3 Hautschichten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Oberhaut </a:t>
            </a:r>
          </a:p>
          <a:p>
            <a:pPr lvl="5"/>
            <a:r>
              <a:rPr lang="de-DE" dirty="0" smtClean="0"/>
              <a:t>Hornschicht </a:t>
            </a:r>
          </a:p>
          <a:p>
            <a:pPr lvl="5"/>
            <a:r>
              <a:rPr lang="de-DE" dirty="0" smtClean="0"/>
              <a:t>Keimschicht</a:t>
            </a:r>
          </a:p>
          <a:p>
            <a:endParaRPr lang="de-DE" dirty="0" smtClean="0"/>
          </a:p>
          <a:p>
            <a:r>
              <a:rPr lang="de-DE" dirty="0" smtClean="0"/>
              <a:t>Lederhaut </a:t>
            </a:r>
          </a:p>
          <a:p>
            <a:pPr lvl="5"/>
            <a:r>
              <a:rPr lang="de-DE" dirty="0" err="1" smtClean="0"/>
              <a:t>Hautanhangsgebilde</a:t>
            </a:r>
            <a:r>
              <a:rPr lang="de-DE" dirty="0" smtClean="0"/>
              <a:t>  </a:t>
            </a:r>
          </a:p>
          <a:p>
            <a:pPr lvl="5"/>
            <a:r>
              <a:rPr lang="de-DE" dirty="0" smtClean="0"/>
              <a:t>Hautsinnesorgane</a:t>
            </a:r>
          </a:p>
          <a:p>
            <a:pPr lvl="5"/>
            <a:r>
              <a:rPr lang="de-DE" dirty="0" smtClean="0"/>
              <a:t>Elastisches Bindegewebe</a:t>
            </a:r>
          </a:p>
          <a:p>
            <a:r>
              <a:rPr lang="de-DE" dirty="0" smtClean="0"/>
              <a:t>Unterhaut</a:t>
            </a:r>
          </a:p>
          <a:p>
            <a:pPr lvl="5"/>
            <a:r>
              <a:rPr lang="de-DE" dirty="0" smtClean="0"/>
              <a:t>Fettgewebe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0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485900"/>
            <a:ext cx="6191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29267"/>
            <a:ext cx="10515600" cy="1325563"/>
          </a:xfrm>
        </p:spPr>
        <p:txBody>
          <a:bodyPr/>
          <a:lstStyle/>
          <a:p>
            <a:r>
              <a:rPr lang="de-DE" dirty="0" smtClean="0"/>
              <a:t>	Haut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				</a:t>
            </a:r>
            <a:endParaRPr lang="de-DE" dirty="0"/>
          </a:p>
          <a:p>
            <a:pPr marL="0" indent="0">
              <a:buNone/>
            </a:pPr>
            <a:r>
              <a:rPr lang="de-DE" sz="4400" dirty="0" smtClean="0"/>
              <a:t>	</a:t>
            </a:r>
            <a:r>
              <a:rPr lang="de-DE" sz="4400" dirty="0" smtClean="0">
                <a:latin typeface="+mj-lt"/>
              </a:rPr>
              <a:t>Sonnenstrahlung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sz="4400" dirty="0">
                <a:latin typeface="+mj-lt"/>
              </a:rPr>
              <a:t>	</a:t>
            </a:r>
            <a:r>
              <a:rPr lang="de-DE" sz="4400" dirty="0" smtClean="0">
                <a:latin typeface="+mj-lt"/>
              </a:rPr>
              <a:t>Hautschäden</a:t>
            </a:r>
          </a:p>
          <a:p>
            <a:pPr marL="0" indent="0">
              <a:buNone/>
            </a:pPr>
            <a:endParaRPr lang="de-DE" sz="4400" dirty="0">
              <a:latin typeface="+mj-lt"/>
            </a:endParaRPr>
          </a:p>
          <a:p>
            <a:pPr marL="0" indent="0">
              <a:buNone/>
            </a:pPr>
            <a:r>
              <a:rPr lang="de-DE" sz="4400" dirty="0" smtClean="0">
                <a:latin typeface="+mj-lt"/>
              </a:rPr>
              <a:t>	Schutz 					</a:t>
            </a:r>
            <a:r>
              <a:rPr lang="de-DE" sz="2000" dirty="0" smtClean="0">
                <a:latin typeface="+mj-lt"/>
              </a:rPr>
              <a:t>(persönliche Schutzmaßnahme)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95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485775"/>
            <a:ext cx="4762500" cy="58864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638175"/>
            <a:ext cx="47625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71" y="673323"/>
            <a:ext cx="5997387" cy="53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104"/>
            <a:ext cx="12192000" cy="4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76" y="1071761"/>
            <a:ext cx="6167718" cy="39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1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6000" dirty="0" smtClean="0"/>
              <a:t>Sonnenstrahlen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4520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7762"/>
            <a:ext cx="6096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9" y="0"/>
            <a:ext cx="9141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42975"/>
            <a:ext cx="8839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Funktion der Haut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Grenzorgan mit Schutzfunktion (ca. 2m</a:t>
            </a:r>
            <a:r>
              <a:rPr lang="de-DE" baseline="30000" dirty="0" smtClean="0"/>
              <a:t>2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Wärmehaushalt</a:t>
            </a:r>
          </a:p>
          <a:p>
            <a:r>
              <a:rPr lang="de-DE" dirty="0" smtClean="0"/>
              <a:t>Stoffaustausch</a:t>
            </a:r>
          </a:p>
          <a:p>
            <a:r>
              <a:rPr lang="de-DE" dirty="0" smtClean="0"/>
              <a:t>Kontakt- und Sinnesorgan</a:t>
            </a:r>
          </a:p>
          <a:p>
            <a:endParaRPr lang="de-DE" dirty="0"/>
          </a:p>
          <a:p>
            <a:r>
              <a:rPr lang="de-DE" dirty="0" smtClean="0"/>
              <a:t>Repräsentation</a:t>
            </a:r>
          </a:p>
        </p:txBody>
      </p:sp>
    </p:spTree>
    <p:extLst>
      <p:ext uri="{BB962C8B-B14F-4D97-AF65-F5344CB8AC3E}">
        <p14:creationId xmlns:p14="http://schemas.microsoft.com/office/powerpoint/2010/main" val="5108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62" y="0"/>
            <a:ext cx="4978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7" y="386604"/>
            <a:ext cx="9525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Chronischer UV-Schaden in der Lederhaut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sz="4000" dirty="0" smtClean="0"/>
              <a:t>Elastizitätsverlust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457915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Elastisches Bindegewebe</a:t>
            </a:r>
            <a:endParaRPr lang="de-DE" u="sng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3134519"/>
            <a:ext cx="2628900" cy="1733550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12033"/>
            <a:ext cx="5181600" cy="1978521"/>
          </a:xfrm>
        </p:spPr>
      </p:pic>
    </p:spTree>
    <p:extLst>
      <p:ext uri="{BB962C8B-B14F-4D97-AF65-F5344CB8AC3E}">
        <p14:creationId xmlns:p14="http://schemas.microsoft.com/office/powerpoint/2010/main" val="29481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4" y="869853"/>
            <a:ext cx="4230241" cy="499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1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5138"/>
            <a:ext cx="9876692" cy="63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800100"/>
            <a:ext cx="5359400" cy="55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766762"/>
            <a:ext cx="94583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Chronischer UV-Schaden in der Oberhaut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Hautverdickung  (Aktinische Keratosen)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als Vorstufen zur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bösartigen Hautveränderung (Plattenepithelkarzinom)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2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24" y="1797399"/>
            <a:ext cx="6270738" cy="43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3 Hautschichten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Oberhaut</a:t>
            </a:r>
          </a:p>
          <a:p>
            <a:endParaRPr lang="de-DE" dirty="0" smtClean="0"/>
          </a:p>
          <a:p>
            <a:r>
              <a:rPr lang="de-DE" dirty="0" smtClean="0"/>
              <a:t>Lederhaut</a:t>
            </a:r>
          </a:p>
          <a:p>
            <a:endParaRPr lang="de-DE" dirty="0" smtClean="0"/>
          </a:p>
          <a:p>
            <a:r>
              <a:rPr lang="de-DE" dirty="0" smtClean="0"/>
              <a:t>Unterhaut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9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62" y="0"/>
            <a:ext cx="4978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1" y="913681"/>
            <a:ext cx="5834300" cy="42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071562"/>
            <a:ext cx="6286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Aktinische Keratosen</a:t>
            </a:r>
            <a:endParaRPr lang="de-DE" u="sng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60" y="2239107"/>
            <a:ext cx="3692991" cy="2671823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39108"/>
            <a:ext cx="5181600" cy="2671823"/>
          </a:xfrm>
        </p:spPr>
      </p:pic>
    </p:spTree>
    <p:extLst>
      <p:ext uri="{BB962C8B-B14F-4D97-AF65-F5344CB8AC3E}">
        <p14:creationId xmlns:p14="http://schemas.microsoft.com/office/powerpoint/2010/main" val="41529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016000"/>
            <a:ext cx="10414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Aktinische Keratosen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1" y="2282175"/>
            <a:ext cx="3812345" cy="3091683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55" y="2307101"/>
            <a:ext cx="4056715" cy="3038621"/>
          </a:xfrm>
        </p:spPr>
      </p:pic>
    </p:spTree>
    <p:extLst>
      <p:ext uri="{BB962C8B-B14F-4D97-AF65-F5344CB8AC3E}">
        <p14:creationId xmlns:p14="http://schemas.microsoft.com/office/powerpoint/2010/main" val="485955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Über aktinische Keratosen zum Hautkrebs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Fortgesetzte </a:t>
            </a:r>
            <a:r>
              <a:rPr lang="de-DE" dirty="0"/>
              <a:t>S</a:t>
            </a:r>
            <a:r>
              <a:rPr lang="de-DE" dirty="0" smtClean="0"/>
              <a:t>chädigung durch UV-Strahlung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Zelluntergang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Reparaturprozesse </a:t>
            </a:r>
            <a:r>
              <a:rPr lang="de-DE" dirty="0"/>
              <a:t>(</a:t>
            </a:r>
            <a:r>
              <a:rPr lang="de-DE" dirty="0" smtClean="0"/>
              <a:t>unter fortgesetzter UV-Strahlung)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Kopierfehler		 Systementgleisung  	   ungeordnetes Wachstum</a:t>
            </a:r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1817076" y="2344614"/>
            <a:ext cx="246185" cy="492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1817075" y="3355974"/>
            <a:ext cx="246185" cy="492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>
            <a:off x="1817076" y="4597934"/>
            <a:ext cx="246185" cy="492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2799471" y="5484107"/>
            <a:ext cx="844062" cy="311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6553200" y="5484106"/>
            <a:ext cx="844062" cy="311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3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62" y="0"/>
            <a:ext cx="4978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1" y="913681"/>
            <a:ext cx="5834300" cy="42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71" y="673323"/>
            <a:ext cx="5997387" cy="53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7" y="386604"/>
            <a:ext cx="9525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504"/>
            <a:ext cx="12192000" cy="4431792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10964985" y="1131275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xplosion 1 2"/>
          <p:cNvSpPr/>
          <p:nvPr/>
        </p:nvSpPr>
        <p:spPr>
          <a:xfrm>
            <a:off x="8675076" y="198803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xplosion 1 4"/>
          <p:cNvSpPr/>
          <p:nvPr/>
        </p:nvSpPr>
        <p:spPr>
          <a:xfrm>
            <a:off x="6072553" y="2368061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xplosion 1 5"/>
          <p:cNvSpPr/>
          <p:nvPr/>
        </p:nvSpPr>
        <p:spPr>
          <a:xfrm>
            <a:off x="3176952" y="2266461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witterblitz 6"/>
          <p:cNvSpPr/>
          <p:nvPr/>
        </p:nvSpPr>
        <p:spPr>
          <a:xfrm>
            <a:off x="1063870" y="386862"/>
            <a:ext cx="1304192" cy="259275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xplosion 2 9"/>
          <p:cNvSpPr/>
          <p:nvPr/>
        </p:nvSpPr>
        <p:spPr>
          <a:xfrm>
            <a:off x="7836876" y="342900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xplosion 2 10"/>
          <p:cNvSpPr/>
          <p:nvPr/>
        </p:nvSpPr>
        <p:spPr>
          <a:xfrm>
            <a:off x="10871200" y="397510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4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745435"/>
            <a:ext cx="10177670" cy="5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f\Desktop\Bilder Vortrag Unfallkasse\Hauttumore\Plattenepithecamedia_media_5ef6b05c-7b2e-4485-b850-edc5f7084d5c_original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11150"/>
            <a:ext cx="9363075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0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Hautschädigung durch Sonnenstrahlen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43554"/>
            <a:ext cx="10515600" cy="4351338"/>
          </a:xfrm>
        </p:spPr>
        <p:txBody>
          <a:bodyPr>
            <a:normAutofit/>
          </a:bodyPr>
          <a:lstStyle/>
          <a:p>
            <a:r>
              <a:rPr lang="de-DE" sz="3200" dirty="0" smtClean="0"/>
              <a:t>Minderung Gewebeelastizität</a:t>
            </a:r>
          </a:p>
          <a:p>
            <a:endParaRPr lang="de-DE" sz="3200" dirty="0" smtClean="0"/>
          </a:p>
          <a:p>
            <a:r>
              <a:rPr lang="de-DE" sz="3200" dirty="0" smtClean="0"/>
              <a:t>Oberhautverdickungen (Aktinische Keratosen</a:t>
            </a:r>
            <a:r>
              <a:rPr lang="de-DE" sz="3200" dirty="0"/>
              <a:t>)</a:t>
            </a:r>
            <a:endParaRPr lang="de-DE" sz="3200" dirty="0" smtClean="0"/>
          </a:p>
          <a:p>
            <a:endParaRPr lang="de-DE" sz="3200" dirty="0" smtClean="0"/>
          </a:p>
          <a:p>
            <a:r>
              <a:rPr lang="de-DE" sz="3200" dirty="0" smtClean="0"/>
              <a:t>Hautkrebs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428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Hautkrebs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Schwarzer Hautkrebs </a:t>
            </a:r>
            <a:r>
              <a:rPr lang="de-DE" sz="1800" dirty="0" smtClean="0"/>
              <a:t>(Melanom)   		ca.  28.000 pro Jahr 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Weißer </a:t>
            </a:r>
            <a:r>
              <a:rPr lang="de-DE" dirty="0"/>
              <a:t>H</a:t>
            </a:r>
            <a:r>
              <a:rPr lang="de-DE" dirty="0" smtClean="0"/>
              <a:t>autkrebs </a:t>
            </a:r>
          </a:p>
          <a:p>
            <a:pPr marL="1828800" lvl="4" indent="0">
              <a:buNone/>
            </a:pPr>
            <a:r>
              <a:rPr lang="de-DE" dirty="0" smtClean="0"/>
              <a:t>Basalzellkarzinom</a:t>
            </a:r>
          </a:p>
          <a:p>
            <a:pPr marL="1828800" lvl="4" indent="0">
              <a:buNone/>
            </a:pPr>
            <a:r>
              <a:rPr lang="de-DE" dirty="0" smtClean="0"/>
              <a:t>(</a:t>
            </a:r>
            <a:r>
              <a:rPr lang="de-DE" dirty="0" err="1" smtClean="0"/>
              <a:t>Basaliom</a:t>
            </a:r>
            <a:r>
              <a:rPr lang="de-DE" dirty="0" smtClean="0"/>
              <a:t>) 			ca. 137.000 pro Jahr</a:t>
            </a:r>
          </a:p>
          <a:p>
            <a:pPr marL="1828800" lvl="4" indent="0">
              <a:buNone/>
            </a:pPr>
            <a:endParaRPr lang="de-DE" dirty="0" smtClean="0"/>
          </a:p>
          <a:p>
            <a:pPr marL="1828800" lvl="4" indent="0">
              <a:buNone/>
            </a:pPr>
            <a:r>
              <a:rPr lang="de-DE" dirty="0" smtClean="0"/>
              <a:t>Plattenepithelkarzinom </a:t>
            </a:r>
          </a:p>
          <a:p>
            <a:pPr marL="1828800" lvl="4" indent="0">
              <a:buNone/>
            </a:pPr>
            <a:r>
              <a:rPr lang="de-DE" dirty="0" smtClean="0"/>
              <a:t>(</a:t>
            </a:r>
            <a:r>
              <a:rPr lang="de-DE" dirty="0" err="1" smtClean="0"/>
              <a:t>Spinaliom</a:t>
            </a:r>
            <a:r>
              <a:rPr lang="de-DE" dirty="0" smtClean="0"/>
              <a:t>)			ca.   70.000 pro 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72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Schwarzer Hautkrebs</a:t>
            </a:r>
            <a:endParaRPr lang="de-DE" u="sng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1846"/>
            <a:ext cx="5181600" cy="3618895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88130"/>
            <a:ext cx="5181600" cy="2826327"/>
          </a:xfrm>
        </p:spPr>
      </p:pic>
    </p:spTree>
    <p:extLst>
      <p:ext uri="{BB962C8B-B14F-4D97-AF65-F5344CB8AC3E}">
        <p14:creationId xmlns:p14="http://schemas.microsoft.com/office/powerpoint/2010/main" val="4088790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Schwarzer Hautkrebs</a:t>
            </a:r>
            <a:endParaRPr lang="de-DE" u="sng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31" y="1855413"/>
            <a:ext cx="7573107" cy="4065217"/>
          </a:xfrm>
        </p:spPr>
      </p:pic>
    </p:spTree>
    <p:extLst>
      <p:ext uri="{BB962C8B-B14F-4D97-AF65-F5344CB8AC3E}">
        <p14:creationId xmlns:p14="http://schemas.microsoft.com/office/powerpoint/2010/main" val="908418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 Hautveränderungen zum Arzt!!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65400"/>
            <a:ext cx="5181600" cy="2946400"/>
          </a:xfrm>
        </p:spPr>
      </p:pic>
    </p:spTree>
    <p:extLst>
      <p:ext uri="{BB962C8B-B14F-4D97-AF65-F5344CB8AC3E}">
        <p14:creationId xmlns:p14="http://schemas.microsoft.com/office/powerpoint/2010/main" val="17882936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Hautkrebs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Schwarzer Hautkrebs </a:t>
            </a:r>
            <a:r>
              <a:rPr lang="de-DE" sz="1800" dirty="0" smtClean="0"/>
              <a:t>(Melanom)   ca.  28.000 pro Jahr 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Weißer </a:t>
            </a:r>
            <a:r>
              <a:rPr lang="de-DE" dirty="0"/>
              <a:t>H</a:t>
            </a:r>
            <a:r>
              <a:rPr lang="de-DE" dirty="0" smtClean="0"/>
              <a:t>autkrebs </a:t>
            </a:r>
          </a:p>
          <a:p>
            <a:pPr marL="1828800" lvl="4" indent="0">
              <a:buNone/>
            </a:pPr>
            <a:r>
              <a:rPr lang="de-DE" dirty="0" smtClean="0"/>
              <a:t>Basalzellkarzinom</a:t>
            </a:r>
          </a:p>
          <a:p>
            <a:pPr marL="1828800" lvl="4" indent="0">
              <a:buNone/>
            </a:pPr>
            <a:r>
              <a:rPr lang="de-DE" dirty="0" smtClean="0"/>
              <a:t>(</a:t>
            </a:r>
            <a:r>
              <a:rPr lang="de-DE" dirty="0" err="1" smtClean="0"/>
              <a:t>Basaliom</a:t>
            </a:r>
            <a:r>
              <a:rPr lang="de-DE" dirty="0" smtClean="0"/>
              <a:t>) 			ca. 137.000 pro Jahr</a:t>
            </a:r>
          </a:p>
          <a:p>
            <a:pPr marL="1828800" lvl="4" indent="0">
              <a:buNone/>
            </a:pPr>
            <a:endParaRPr lang="de-DE" dirty="0" smtClean="0"/>
          </a:p>
          <a:p>
            <a:pPr marL="1828800" lvl="4" indent="0">
              <a:buNone/>
            </a:pPr>
            <a:r>
              <a:rPr lang="de-DE" dirty="0" smtClean="0"/>
              <a:t>Plattenepithelkarzinom </a:t>
            </a:r>
          </a:p>
          <a:p>
            <a:pPr marL="1828800" lvl="4" indent="0">
              <a:buNone/>
            </a:pPr>
            <a:r>
              <a:rPr lang="de-DE" dirty="0" smtClean="0"/>
              <a:t>(</a:t>
            </a:r>
            <a:r>
              <a:rPr lang="de-DE" dirty="0" err="1" smtClean="0"/>
              <a:t>Spinaliom</a:t>
            </a:r>
            <a:r>
              <a:rPr lang="de-DE" dirty="0" smtClean="0"/>
              <a:t>)			ca.   70.000 pro 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8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24" y="1797399"/>
            <a:ext cx="6270738" cy="43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Oberhaut 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71345"/>
            <a:ext cx="10515600" cy="4351338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Hornschicht</a:t>
            </a:r>
          </a:p>
          <a:p>
            <a:endParaRPr lang="de-DE" dirty="0"/>
          </a:p>
          <a:p>
            <a:r>
              <a:rPr lang="de-DE" dirty="0" smtClean="0"/>
              <a:t>Keimschicht (Basalschicht + Stachelzellschicht)</a:t>
            </a:r>
          </a:p>
          <a:p>
            <a:endParaRPr lang="de-DE" dirty="0"/>
          </a:p>
          <a:p>
            <a:r>
              <a:rPr lang="de-DE" dirty="0" smtClean="0"/>
              <a:t>Sensible Nervenendigungen </a:t>
            </a:r>
          </a:p>
          <a:p>
            <a:pPr lvl="7"/>
            <a:r>
              <a:rPr lang="de-DE" dirty="0" smtClean="0"/>
              <a:t>(Schmerz, </a:t>
            </a:r>
            <a:r>
              <a:rPr lang="de-DE" dirty="0"/>
              <a:t>T</a:t>
            </a:r>
            <a:r>
              <a:rPr lang="de-DE" dirty="0" smtClean="0"/>
              <a:t>emperatur)</a:t>
            </a:r>
          </a:p>
        </p:txBody>
      </p:sp>
    </p:spTree>
    <p:extLst>
      <p:ext uri="{BB962C8B-B14F-4D97-AF65-F5344CB8AC3E}">
        <p14:creationId xmlns:p14="http://schemas.microsoft.com/office/powerpoint/2010/main" val="16617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62" y="0"/>
            <a:ext cx="4978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347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1" y="913681"/>
            <a:ext cx="5834300" cy="42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075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04" y="1281953"/>
            <a:ext cx="3816864" cy="44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1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18" y="876377"/>
            <a:ext cx="3428396" cy="45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5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94" y="925133"/>
            <a:ext cx="4034118" cy="31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031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377825"/>
            <a:ext cx="10515600" cy="1325563"/>
          </a:xfrm>
        </p:spPr>
        <p:txBody>
          <a:bodyPr/>
          <a:lstStyle/>
          <a:p>
            <a:r>
              <a:rPr lang="de-DE" u="sng" dirty="0" smtClean="0"/>
              <a:t>Weißer </a:t>
            </a:r>
            <a:r>
              <a:rPr lang="de-DE" u="sng" dirty="0"/>
              <a:t>H</a:t>
            </a:r>
            <a:r>
              <a:rPr lang="de-DE" u="sng" dirty="0" smtClean="0"/>
              <a:t>autkrebs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Hauptrisikofaktor für die Entstehung: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Summe/Gesamtmenge der auf die Haut einwirkenden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UV-Strahlen</a:t>
            </a:r>
          </a:p>
          <a:p>
            <a:endParaRPr lang="de-DE" dirty="0"/>
          </a:p>
          <a:p>
            <a:r>
              <a:rPr lang="de-DE" dirty="0" smtClean="0"/>
              <a:t>Betroffen: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ältere Menschen und </a:t>
            </a:r>
            <a:r>
              <a:rPr lang="de-DE" dirty="0"/>
              <a:t>P</a:t>
            </a:r>
            <a:r>
              <a:rPr lang="de-DE" dirty="0" smtClean="0"/>
              <a:t>ersonen mit einer beruflich oder durch 	Freizeitaktivitäten bedingten hohen Sonnenexposition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67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365125"/>
            <a:ext cx="10515600" cy="1325563"/>
          </a:xfrm>
        </p:spPr>
        <p:txBody>
          <a:bodyPr/>
          <a:lstStyle/>
          <a:p>
            <a:r>
              <a:rPr lang="de-DE" u="sng" dirty="0" smtClean="0"/>
              <a:t>Weißer Hautkrebs durch </a:t>
            </a:r>
            <a:r>
              <a:rPr lang="de-DE" u="sng" dirty="0"/>
              <a:t>natürliche </a:t>
            </a:r>
            <a:r>
              <a:rPr lang="de-DE" u="sng" dirty="0" smtClean="0"/>
              <a:t/>
            </a:r>
            <a:br>
              <a:rPr lang="de-DE" u="sng" dirty="0" smtClean="0"/>
            </a:br>
            <a:r>
              <a:rPr lang="de-DE" u="sng" dirty="0" smtClean="0"/>
              <a:t>UV-Strahlen 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Plattenepithelkarzinom: 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als Berufskrankheit 5103 in die </a:t>
            </a:r>
            <a:r>
              <a:rPr lang="de-DE" dirty="0" err="1" smtClean="0"/>
              <a:t>Berufskrankheitenliste</a:t>
            </a:r>
            <a:r>
              <a:rPr lang="de-DE" dirty="0" smtClean="0"/>
              <a:t> 	aufgenommen</a:t>
            </a:r>
          </a:p>
          <a:p>
            <a:endParaRPr lang="de-DE" dirty="0"/>
          </a:p>
          <a:p>
            <a:r>
              <a:rPr lang="de-DE" dirty="0" err="1" smtClean="0"/>
              <a:t>Basaliome</a:t>
            </a:r>
            <a:r>
              <a:rPr lang="de-DE" dirty="0" smtClean="0"/>
              <a:t>:	</a:t>
            </a:r>
          </a:p>
          <a:p>
            <a:pPr marL="914400" lvl="2" indent="0">
              <a:buNone/>
            </a:pPr>
            <a:r>
              <a:rPr lang="de-DE" sz="2800" dirty="0" smtClean="0"/>
              <a:t>bislang noch nicht in die Liste der Berufskrankheiten aufgenommen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67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3543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Schutz vor Sonnenstrahlen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4338924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7762"/>
            <a:ext cx="6096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485900"/>
            <a:ext cx="6191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38225"/>
            <a:ext cx="6096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77" y="1152207"/>
            <a:ext cx="9278645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Sonnenschutz durch Kleidung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weite Kleidung</a:t>
            </a:r>
          </a:p>
          <a:p>
            <a:r>
              <a:rPr lang="de-DE" dirty="0"/>
              <a:t>l</a:t>
            </a:r>
            <a:r>
              <a:rPr lang="de-DE" dirty="0" smtClean="0"/>
              <a:t>uftig</a:t>
            </a:r>
          </a:p>
          <a:p>
            <a:r>
              <a:rPr lang="de-DE" dirty="0" smtClean="0"/>
              <a:t>dicht gewebt</a:t>
            </a:r>
          </a:p>
          <a:p>
            <a:r>
              <a:rPr lang="de-DE" dirty="0" smtClean="0"/>
              <a:t>langärmelig</a:t>
            </a:r>
          </a:p>
          <a:p>
            <a:r>
              <a:rPr lang="de-DE" dirty="0" smtClean="0"/>
              <a:t>lange Hose</a:t>
            </a:r>
          </a:p>
          <a:p>
            <a:r>
              <a:rPr lang="de-DE" dirty="0" smtClean="0"/>
              <a:t>Kopfbedeckung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8404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Sonnensschutz</a:t>
            </a:r>
            <a:r>
              <a:rPr lang="de-DE" u="sng" dirty="0" smtClean="0"/>
              <a:t> durch Creme</a:t>
            </a:r>
            <a:endParaRPr lang="de-DE" u="sng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2" y="1825625"/>
            <a:ext cx="7238430" cy="4351338"/>
          </a:xfrm>
        </p:spPr>
      </p:pic>
    </p:spTree>
    <p:extLst>
      <p:ext uri="{BB962C8B-B14F-4D97-AF65-F5344CB8AC3E}">
        <p14:creationId xmlns:p14="http://schemas.microsoft.com/office/powerpoint/2010/main" val="31460804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6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Lichtschutzfaktor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Bezieht sich auf UVB-Strahlung</a:t>
            </a:r>
            <a:endParaRPr lang="de-DE" dirty="0"/>
          </a:p>
          <a:p>
            <a:r>
              <a:rPr lang="de-DE" dirty="0" smtClean="0"/>
              <a:t>Lichtschutzfaktor gibt Verlängerung der Eigenschutzzeit an</a:t>
            </a:r>
          </a:p>
          <a:p>
            <a:pPr marL="1371600" lvl="3" indent="0">
              <a:buNone/>
            </a:pPr>
            <a:r>
              <a:rPr lang="de-DE" dirty="0" smtClean="0"/>
              <a:t>Eigenschutzzeit ist vom Hauttyp abhängig</a:t>
            </a:r>
          </a:p>
          <a:p>
            <a:pPr lvl="3"/>
            <a:r>
              <a:rPr lang="de-DE" dirty="0" smtClean="0"/>
              <a:t>Hauttyp I		ca. 5-10 Minuten</a:t>
            </a:r>
          </a:p>
          <a:p>
            <a:pPr lvl="3"/>
            <a:r>
              <a:rPr lang="de-DE" dirty="0" smtClean="0"/>
              <a:t>Hauttyp II		ca. 10-15 Minuten</a:t>
            </a:r>
          </a:p>
          <a:p>
            <a:pPr lvl="3"/>
            <a:r>
              <a:rPr lang="de-DE" dirty="0" smtClean="0"/>
              <a:t>Hauttyp III		ca. 20-30 Minuten</a:t>
            </a:r>
          </a:p>
          <a:p>
            <a:pPr lvl="3"/>
            <a:r>
              <a:rPr lang="de-DE" dirty="0" smtClean="0"/>
              <a:t>Hauttyp IV		ca. 40-45 Minuten</a:t>
            </a:r>
          </a:p>
          <a:p>
            <a:pPr lvl="3"/>
            <a:endParaRPr lang="de-DE" sz="2400" dirty="0"/>
          </a:p>
          <a:p>
            <a:r>
              <a:rPr lang="de-DE" dirty="0" smtClean="0"/>
              <a:t>Eigenschutzzeit = Zeit in der Sonne, ohne dass es zu einem 					Sonnenbrand kommt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3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Persönlicher Lichtschutzfaktor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4765" y="1359460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de-DE" sz="2600" dirty="0" smtClean="0"/>
          </a:p>
          <a:p>
            <a:r>
              <a:rPr lang="de-DE" sz="2600" dirty="0" smtClean="0"/>
              <a:t>UV-Index beschreibt Tagesspitzenwert der sonnenbrandwirksamen UV-Strahlung</a:t>
            </a:r>
          </a:p>
          <a:p>
            <a:endParaRPr lang="de-DE" sz="2600" dirty="0" smtClean="0"/>
          </a:p>
          <a:p>
            <a:r>
              <a:rPr lang="de-DE" sz="2600" dirty="0" smtClean="0"/>
              <a:t>In </a:t>
            </a:r>
            <a:r>
              <a:rPr lang="de-DE" sz="2600" dirty="0"/>
              <a:t>unseren Breiten maximaler UV-Index = 8</a:t>
            </a:r>
          </a:p>
          <a:p>
            <a:endParaRPr lang="de-DE" sz="2600" dirty="0"/>
          </a:p>
          <a:p>
            <a:r>
              <a:rPr lang="de-DE" sz="2600" dirty="0"/>
              <a:t>Hauttyp I	:	4x UV-Index</a:t>
            </a:r>
          </a:p>
          <a:p>
            <a:r>
              <a:rPr lang="de-DE" sz="2600" dirty="0"/>
              <a:t>Hauttyp II	:	3x </a:t>
            </a:r>
            <a:r>
              <a:rPr lang="de-DE" sz="2600" dirty="0" smtClean="0"/>
              <a:t>UV-Index			3 x 8 = 24	LSF 30</a:t>
            </a:r>
          </a:p>
          <a:p>
            <a:r>
              <a:rPr lang="de-DE" sz="2600" dirty="0" smtClean="0"/>
              <a:t>Hauttyp III	:	2x UV-Index</a:t>
            </a:r>
          </a:p>
          <a:p>
            <a:r>
              <a:rPr lang="de-DE" sz="2600" dirty="0" smtClean="0"/>
              <a:t>Hauttyp </a:t>
            </a:r>
            <a:r>
              <a:rPr lang="de-DE" sz="2600" dirty="0"/>
              <a:t>IV	:	</a:t>
            </a:r>
            <a:r>
              <a:rPr lang="de-DE" sz="2600" dirty="0" smtClean="0"/>
              <a:t>1x UV-Index</a:t>
            </a:r>
          </a:p>
          <a:p>
            <a:endParaRPr lang="de-DE" sz="2600" dirty="0"/>
          </a:p>
          <a:p>
            <a:r>
              <a:rPr lang="de-DE" sz="2600" dirty="0" smtClean="0"/>
              <a:t>LSF 30 bedeutet:	1/30 der UV-Strahlung kommt noch durch</a:t>
            </a:r>
            <a:endParaRPr lang="de-DE" sz="2600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6" name="Pfeil nach rechts 5"/>
          <p:cNvSpPr/>
          <p:nvPr/>
        </p:nvSpPr>
        <p:spPr>
          <a:xfrm>
            <a:off x="6176682" y="435684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5606796" y="36173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5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Lichtschutzfaktor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Beispiel:</a:t>
            </a:r>
          </a:p>
          <a:p>
            <a:pPr marL="0" indent="0">
              <a:buNone/>
            </a:pPr>
            <a:r>
              <a:rPr lang="de-DE" dirty="0" smtClean="0"/>
              <a:t>	Hauttyp II </a:t>
            </a:r>
          </a:p>
          <a:p>
            <a:pPr lvl="2"/>
            <a:r>
              <a:rPr lang="de-DE" dirty="0" smtClean="0"/>
              <a:t>Eigenschutzzeit ca.10 Minuten</a:t>
            </a:r>
          </a:p>
          <a:p>
            <a:pPr lvl="2"/>
            <a:r>
              <a:rPr lang="de-DE" dirty="0" smtClean="0"/>
              <a:t>Persönlicher Lichtschutzfaktor 30</a:t>
            </a:r>
            <a:r>
              <a:rPr lang="de-DE" dirty="0"/>
              <a:t>	  </a:t>
            </a:r>
            <a:r>
              <a:rPr lang="de-DE" sz="1800" dirty="0"/>
              <a:t>(Hauttyp </a:t>
            </a:r>
            <a:r>
              <a:rPr lang="de-DE" sz="1800" dirty="0" smtClean="0"/>
              <a:t>II: 3x UV-Index</a:t>
            </a:r>
            <a:r>
              <a:rPr lang="de-DE" sz="1800" dirty="0"/>
              <a:t>	</a:t>
            </a:r>
            <a:r>
              <a:rPr lang="de-DE" sz="1800" dirty="0" smtClean="0"/>
              <a:t>     3x 8 </a:t>
            </a:r>
            <a:r>
              <a:rPr lang="de-DE" sz="1800" dirty="0"/>
              <a:t>= </a:t>
            </a:r>
            <a:r>
              <a:rPr lang="de-DE" sz="1800" dirty="0" smtClean="0"/>
              <a:t>24     LSF 30)</a:t>
            </a:r>
            <a:endParaRPr lang="de-DE" sz="1800" dirty="0"/>
          </a:p>
          <a:p>
            <a:pPr marL="914400" lvl="2" indent="0">
              <a:buNone/>
            </a:pPr>
            <a:endParaRPr lang="de-DE" dirty="0" smtClean="0"/>
          </a:p>
          <a:p>
            <a:pPr lvl="2"/>
            <a:endParaRPr lang="de-DE" dirty="0"/>
          </a:p>
          <a:p>
            <a:pPr lvl="2"/>
            <a:r>
              <a:rPr lang="de-DE" sz="2400" dirty="0" smtClean="0"/>
              <a:t>Bedeutet: </a:t>
            </a:r>
          </a:p>
          <a:p>
            <a:pPr marL="914400" lvl="2" indent="0">
              <a:buNone/>
            </a:pPr>
            <a:r>
              <a:rPr lang="de-DE" sz="2400" dirty="0" smtClean="0"/>
              <a:t>	Bei Nutzung einer Sonnencreme mit LSF 30 verlängert sich die 	Eigenschutzzeit von </a:t>
            </a:r>
          </a:p>
          <a:p>
            <a:pPr marL="914400" lvl="2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	10 Minuten auf 30 x 10 Minuten = 300 Minuten = 5 Stunden</a:t>
            </a:r>
            <a:endParaRPr lang="de-DE" sz="2400" dirty="0"/>
          </a:p>
        </p:txBody>
      </p:sp>
      <p:sp>
        <p:nvSpPr>
          <p:cNvPr id="4" name="Pfeil nach rechts 3"/>
          <p:cNvSpPr/>
          <p:nvPr/>
        </p:nvSpPr>
        <p:spPr>
          <a:xfrm>
            <a:off x="7922006" y="3198622"/>
            <a:ext cx="475996" cy="196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2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Lichtschutz durch Creme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Creme mit Lichtschutzfaktor verlängert die Eigenschutzzeit einmalig pro Tag</a:t>
            </a:r>
          </a:p>
          <a:p>
            <a:r>
              <a:rPr lang="de-DE" dirty="0"/>
              <a:t>d</a:t>
            </a:r>
            <a:r>
              <a:rPr lang="de-DE" dirty="0" smtClean="0"/>
              <a:t>ick </a:t>
            </a:r>
            <a:r>
              <a:rPr lang="de-DE" dirty="0"/>
              <a:t>auftragen</a:t>
            </a:r>
          </a:p>
          <a:p>
            <a:r>
              <a:rPr lang="de-DE" dirty="0"/>
              <a:t>e</a:t>
            </a:r>
            <a:r>
              <a:rPr lang="de-DE" dirty="0" smtClean="0"/>
              <a:t>inziehen </a:t>
            </a:r>
            <a:r>
              <a:rPr lang="de-DE" dirty="0"/>
              <a:t>lassen, nicht einreiben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r>
              <a:rPr lang="de-DE" dirty="0"/>
              <a:t>Nachcremen verlängert die Eigenschutzzeit nicht!!!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8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723900"/>
            <a:ext cx="83947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23850"/>
            <a:ext cx="9525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Sonnenschutzcreme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Sonnencreme mit LSF 30 absorbiert 96,7% der hautrötenden Sonnenstrahlung, Creme mit LSF 60 bereits 98,3%.</a:t>
            </a:r>
          </a:p>
          <a:p>
            <a:endParaRPr lang="de-DE" dirty="0" smtClean="0"/>
          </a:p>
          <a:p>
            <a:r>
              <a:rPr lang="de-DE" dirty="0" smtClean="0"/>
              <a:t>Eine Verdoppelung des LSF bedeutet Halbierung der durch die Sonnencreme durchgelassenen Strahlung – hier von 3,3% auf 1,7%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2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Schutz vor Sonnenstrahlen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Sonne nach Möglichkeit meiden</a:t>
            </a:r>
          </a:p>
          <a:p>
            <a:endParaRPr lang="de-DE" sz="2800" dirty="0"/>
          </a:p>
          <a:p>
            <a:r>
              <a:rPr lang="de-DE" sz="2800" dirty="0" smtClean="0"/>
              <a:t>TKK</a:t>
            </a:r>
          </a:p>
          <a:p>
            <a:pPr lvl="2"/>
            <a:r>
              <a:rPr lang="de-DE" sz="2800" b="1" dirty="0" smtClean="0"/>
              <a:t>T</a:t>
            </a:r>
            <a:r>
              <a:rPr lang="de-DE" sz="2800" dirty="0" smtClean="0"/>
              <a:t>ageszeit berücksichtigen (11:00 bis 15:00)</a:t>
            </a:r>
          </a:p>
          <a:p>
            <a:pPr lvl="2"/>
            <a:r>
              <a:rPr lang="de-DE" sz="2800" b="1" dirty="0" smtClean="0"/>
              <a:t>K</a:t>
            </a:r>
            <a:r>
              <a:rPr lang="de-DE" sz="2800" dirty="0" smtClean="0"/>
              <a:t>leidung (Hemd-Hose-Hut) dichter Stoff, luftig</a:t>
            </a:r>
          </a:p>
          <a:p>
            <a:pPr lvl="2"/>
            <a:r>
              <a:rPr lang="de-DE" sz="2800" b="1" dirty="0" smtClean="0"/>
              <a:t>K</a:t>
            </a:r>
            <a:r>
              <a:rPr lang="de-DE" sz="2800" dirty="0" smtClean="0"/>
              <a:t>reme</a:t>
            </a:r>
          </a:p>
        </p:txBody>
      </p:sp>
    </p:spTree>
    <p:extLst>
      <p:ext uri="{BB962C8B-B14F-4D97-AF65-F5344CB8AC3E}">
        <p14:creationId xmlns:p14="http://schemas.microsoft.com/office/powerpoint/2010/main" val="9671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Botschaft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4000" dirty="0" smtClean="0"/>
              <a:t>Sonnenstrahlen schädigen die Haut, lassen sie altern und können zu Hautkrebs führen.</a:t>
            </a:r>
          </a:p>
          <a:p>
            <a:endParaRPr lang="de-DE" sz="4000" dirty="0" smtClean="0"/>
          </a:p>
          <a:p>
            <a:r>
              <a:rPr lang="de-DE" sz="4000" dirty="0" smtClean="0"/>
              <a:t>Viel Sonne – viel Schaden!</a:t>
            </a:r>
          </a:p>
          <a:p>
            <a:endParaRPr lang="de-DE" sz="4000" dirty="0" smtClean="0"/>
          </a:p>
          <a:p>
            <a:r>
              <a:rPr lang="de-DE" sz="4000" dirty="0" smtClean="0"/>
              <a:t>Die Haut vergisst nicht!</a:t>
            </a:r>
          </a:p>
          <a:p>
            <a:endParaRPr lang="de-DE" sz="4000" dirty="0" smtClean="0"/>
          </a:p>
          <a:p>
            <a:r>
              <a:rPr lang="de-DE" sz="4000" dirty="0" smtClean="0"/>
              <a:t>Die Quittung gibt es im Ruhestand!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76478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2102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2112245" y="1825624"/>
          <a:ext cx="7967510" cy="4351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3755"/>
                <a:gridCol w="3983755"/>
              </a:tblGrid>
              <a:tr h="41204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Diuretika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Hydrochlorothiazid*, Furosemid, Amilorid, Ethacrinsäure, Triamteren*, Spironolacton, Xipamid*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  <a:tr h="41204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nicht steroidale Antirheumatika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Naproxen*, Ketoprofen, Piroxicam, Diclofenac, Phenyl­butazon, Mefenaminsäure, Indometacin, Ibuprofen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  <a:tr h="41204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antimikrobielle Substanzen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Sulfamethoxazol/Trimethoprim*, Sulfasalazin, Ciprofloxacin, Tetracyclin, Doxycyclin, Minocyclin, Isoniazid, Gentamicin, Griseofulvin, Nitrofurantoin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  <a:tr h="263755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Malariamittel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Chloroquin, Chinin*, Pyrimethamin, Mefloquin,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  <a:tr h="41204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Antipsychotika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Chlorpromazin*, Thioridazin, Chlorprothixen, Promethazin*, Perazin, Fluphenazin, Promazin, Haloperidol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  <a:tr h="41204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Antidepressiva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Amitriptylin*, Trimipramin, Nortriptylin, Desipramin, ­Imipramin, Doxepin, Clomipramin*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  <a:tr h="41204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kardiovaskuläre Substanzen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Amiodaron, Nifedipin, Chinidin*, Captopril*, Enalapril*, Fosinopril, Ramipril, Disopyramid, Hydralazin, Simvastatin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  <a:tr h="41204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Antiepileptika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Carbamazepin*, Lamotrigin, Phenobarbital, Phenytoin, Topiramat, Valproinsäure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  <a:tr h="263755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Antihistaminika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Cyproheptadin, Diphenhydramin, Loratadin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  <a:tr h="41204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zytotoxische Substanzen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5-Fluorouracil, Vinblastin, Dacarbazin*, Procarbacin, Methotrexat, Azathioprin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  <a:tr h="263755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Hormone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Corticosteroide, Estrogene, Progesterone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  <a:tr h="263755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systemische Dermatika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>
                          <a:effectLst/>
                        </a:rPr>
                        <a:t>Isotretinoin</a:t>
                      </a:r>
                      <a:r>
                        <a:rPr lang="de-DE" sz="900" dirty="0">
                          <a:effectLst/>
                        </a:rPr>
                        <a:t>, </a:t>
                      </a:r>
                      <a:r>
                        <a:rPr lang="de-DE" sz="900" dirty="0" err="1">
                          <a:effectLst/>
                        </a:rPr>
                        <a:t>Methoxalen</a:t>
                      </a:r>
                      <a:r>
                        <a:rPr lang="de-DE" sz="900" dirty="0">
                          <a:effectLst/>
                        </a:rPr>
                        <a:t>*, 5-Methoxypsoralen*, 8-Methoxypsoralen 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6" marR="57736" marT="57736" marB="577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4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Lederhaut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0" lvl="5" indent="0">
              <a:buNone/>
            </a:pPr>
            <a:endParaRPr lang="de-DE" dirty="0" smtClean="0"/>
          </a:p>
          <a:p>
            <a:pPr marL="2286000" lvl="5" indent="0">
              <a:buNone/>
            </a:pPr>
            <a:endParaRPr lang="de-DE" dirty="0"/>
          </a:p>
          <a:p>
            <a:r>
              <a:rPr lang="de-DE" dirty="0" err="1" smtClean="0"/>
              <a:t>Hautanhangsgebilde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Hautsinnesorgane</a:t>
            </a:r>
          </a:p>
          <a:p>
            <a:endParaRPr lang="de-DE" dirty="0"/>
          </a:p>
          <a:p>
            <a:r>
              <a:rPr lang="de-DE" dirty="0" smtClean="0"/>
              <a:t>Elastisches Bindegewebe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6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Benutzerdefiniert</PresentationFormat>
  <Paragraphs>235</Paragraphs>
  <Slides>84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84</vt:i4>
      </vt:variant>
    </vt:vector>
  </HeadingPairs>
  <TitlesOfParts>
    <vt:vector size="85" baseType="lpstr">
      <vt:lpstr>Office Theme</vt:lpstr>
      <vt:lpstr> Hautkrebs   durch      Sonnenstrahlung</vt:lpstr>
      <vt:lpstr> Haut</vt:lpstr>
      <vt:lpstr>Funktion der Haut</vt:lpstr>
      <vt:lpstr>3 Hautschichten</vt:lpstr>
      <vt:lpstr>PowerPoint-Präsentation</vt:lpstr>
      <vt:lpstr>Oberhaut </vt:lpstr>
      <vt:lpstr>PowerPoint-Präsentation</vt:lpstr>
      <vt:lpstr>PowerPoint-Präsentation</vt:lpstr>
      <vt:lpstr>Lederhaut</vt:lpstr>
      <vt:lpstr>PowerPoint-Präsentation</vt:lpstr>
      <vt:lpstr>Hautanhangsgebilde</vt:lpstr>
      <vt:lpstr>PowerPoint-Präsentation</vt:lpstr>
      <vt:lpstr>Hautsinnesorgane</vt:lpstr>
      <vt:lpstr>PowerPoint-Präsentation</vt:lpstr>
      <vt:lpstr>Elastisches Bindegewebe</vt:lpstr>
      <vt:lpstr>PowerPoint-Präsentation</vt:lpstr>
      <vt:lpstr>Unterhaut</vt:lpstr>
      <vt:lpstr>3 Hautschichten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Sonnenstrahlen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Chronischer UV-Schaden in der Lederhaut</vt:lpstr>
      <vt:lpstr>Elastisches Bindegewebe</vt:lpstr>
      <vt:lpstr>PowerPoint-Präsentation</vt:lpstr>
      <vt:lpstr>PowerPoint-Präsentation</vt:lpstr>
      <vt:lpstr>PowerPoint-Präsentation</vt:lpstr>
      <vt:lpstr>PowerPoint-Präsentation</vt:lpstr>
      <vt:lpstr>Chronischer UV-Schaden in der Oberhaut</vt:lpstr>
      <vt:lpstr>PowerPoint-Präsentation</vt:lpstr>
      <vt:lpstr>PowerPoint-Präsentation</vt:lpstr>
      <vt:lpstr>PowerPoint-Präsentation</vt:lpstr>
      <vt:lpstr>PowerPoint-Präsentation</vt:lpstr>
      <vt:lpstr>Aktinische Keratosen</vt:lpstr>
      <vt:lpstr>PowerPoint-Präsentation</vt:lpstr>
      <vt:lpstr>Aktinische Keratosen</vt:lpstr>
      <vt:lpstr>Über aktinische Keratosen zum Hautkrebs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Hautschädigung durch Sonnenstrahlen</vt:lpstr>
      <vt:lpstr>Hautkrebs</vt:lpstr>
      <vt:lpstr>Schwarzer Hautkrebs</vt:lpstr>
      <vt:lpstr>Schwarzer Hautkrebs</vt:lpstr>
      <vt:lpstr>Bei Hautveränderungen zum Arzt!!</vt:lpstr>
      <vt:lpstr>Hautkrebs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Weißer Hautkrebs </vt:lpstr>
      <vt:lpstr>Weißer Hautkrebs durch natürliche  UV-Strahlen </vt:lpstr>
      <vt:lpstr>PowerPoint-Präsentation</vt:lpstr>
      <vt:lpstr>Schutz vor Sonnenstrahlen</vt:lpstr>
      <vt:lpstr>PowerPoint-Präsentation</vt:lpstr>
      <vt:lpstr>PowerPoint-Präsentation</vt:lpstr>
      <vt:lpstr>PowerPoint-Präsentation</vt:lpstr>
      <vt:lpstr>Sonnenschutz durch Kleidung</vt:lpstr>
      <vt:lpstr>Sonnensschutz durch Creme</vt:lpstr>
      <vt:lpstr>PowerPoint-Präsentation</vt:lpstr>
      <vt:lpstr>Lichtschutzfaktor</vt:lpstr>
      <vt:lpstr>Persönlicher Lichtschutzfaktor</vt:lpstr>
      <vt:lpstr>Lichtschutzfaktor</vt:lpstr>
      <vt:lpstr>Lichtschutz durch Creme</vt:lpstr>
      <vt:lpstr>PowerPoint-Präsentation</vt:lpstr>
      <vt:lpstr>Sonnenschutzcreme</vt:lpstr>
      <vt:lpstr>Schutz vor Sonnenstrahlen</vt:lpstr>
      <vt:lpstr>Botschaft</vt:lpstr>
      <vt:lpstr>PowerPoint-Präsentation</vt:lpstr>
      <vt:lpstr>PowerPoint-Präsentation</vt:lpstr>
    </vt:vector>
  </TitlesOfParts>
  <Company>LAGuS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Hautkrebs durch Sonnenstrahlung</dc:title>
  <dc:creator>Rammelsberg, Jens-Olaf</dc:creator>
  <cp:lastModifiedBy>raedler</cp:lastModifiedBy>
  <cp:revision>115</cp:revision>
  <cp:lastPrinted>2019-03-04T15:38:43Z</cp:lastPrinted>
  <dcterms:created xsi:type="dcterms:W3CDTF">2019-02-18T07:23:32Z</dcterms:created>
  <dcterms:modified xsi:type="dcterms:W3CDTF">2019-03-14T11:41:22Z</dcterms:modified>
</cp:coreProperties>
</file>