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6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406" r:id="rId11"/>
    <p:sldId id="382" r:id="rId12"/>
    <p:sldId id="264" r:id="rId13"/>
    <p:sldId id="372" r:id="rId14"/>
    <p:sldId id="373" r:id="rId15"/>
    <p:sldId id="385" r:id="rId16"/>
    <p:sldId id="389" r:id="rId17"/>
    <p:sldId id="275" r:id="rId18"/>
    <p:sldId id="276" r:id="rId19"/>
    <p:sldId id="304" r:id="rId20"/>
    <p:sldId id="303" r:id="rId21"/>
    <p:sldId id="277" r:id="rId22"/>
    <p:sldId id="315" r:id="rId23"/>
    <p:sldId id="314" r:id="rId24"/>
    <p:sldId id="278" r:id="rId25"/>
    <p:sldId id="279" r:id="rId26"/>
    <p:sldId id="363" r:id="rId27"/>
    <p:sldId id="305" r:id="rId28"/>
    <p:sldId id="280" r:id="rId29"/>
    <p:sldId id="358" r:id="rId30"/>
    <p:sldId id="405" r:id="rId31"/>
    <p:sldId id="359" r:id="rId32"/>
    <p:sldId id="386" r:id="rId33"/>
    <p:sldId id="388" r:id="rId34"/>
  </p:sldIdLst>
  <p:sldSz cx="10693400" cy="756126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66" y="-53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8350"/>
            <a:ext cx="54260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7F96BF99-1844-48C0-8F6C-F102F77203E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99564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9E5BCF2-96F2-4D94-866F-970071F0C9C3}" type="slidenum">
              <a:rPr lang="de-DE" altLang="de-DE" sz="1300" smtClean="0"/>
              <a:pPr>
                <a:spcBef>
                  <a:spcPct val="0"/>
                </a:spcBef>
              </a:pPr>
              <a:t>1</a:t>
            </a:fld>
            <a:endParaRPr lang="de-DE" altLang="de-DE" sz="1300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768350"/>
            <a:ext cx="5424488" cy="38354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69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Stand</a:t>
            </a:r>
            <a:r>
              <a:rPr lang="de-DE" altLang="de-DE" smtClean="0"/>
              <a:t>: 04.03.2019</a:t>
            </a:r>
            <a:r>
              <a:rPr lang="de-DE" altLang="de-DE" dirty="0" smtClean="0"/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8D29-F1AD-472E-AFE2-EBAAC3636C7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7633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9E35-2CF6-45B3-80F3-A376850656F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2684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B53F-D201-483C-88D3-027C9AB3958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133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4988" y="303213"/>
            <a:ext cx="9623425" cy="6451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1A0B-7C97-4966-9D9C-C18E98F1342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1783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5787-EC5F-4CEE-9E05-17848B5A169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6070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EAEE-9BC0-4675-A78F-E7AE853C2B0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083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E025-4B88-4771-8037-D0288B3C0A5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2359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8EB6-CA3E-435F-A705-AF31FCB5CE0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6023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323C-4280-46CA-9E5E-62729B76DDC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7738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239F-9004-4ACC-8F77-EC976767FB5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7265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0D33-A724-4545-8E88-97C28AC7C1D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8004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A9AB-063D-4802-A9D3-3A6C121307F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0557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997B-7E56-4F1C-9C13-47369AEE6F1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3258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t2neu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2288" y="7035800"/>
            <a:ext cx="2495550" cy="525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2288" y="7035800"/>
            <a:ext cx="2495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7021513"/>
            <a:ext cx="3387725" cy="539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1750" y="7035800"/>
            <a:ext cx="2495550" cy="525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/>
            </a:lvl1pPr>
          </a:lstStyle>
          <a:p>
            <a:pPr>
              <a:defRPr/>
            </a:pPr>
            <a:fld id="{3831A714-79FB-4627-A3BF-45C6285D686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pic>
        <p:nvPicPr>
          <p:cNvPr id="1033" name="Picture 9" descr="wald schafft zukunft weiß_1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3" y="142875"/>
            <a:ext cx="16906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  <p:sldLayoutId id="2147485078" r:id="rId12"/>
    <p:sldLayoutId id="2147485079" r:id="rId13"/>
  </p:sldLayoutIdLst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4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5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6.xls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.xls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314575" y="555625"/>
            <a:ext cx="7508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marL="342900" indent="-342900"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de-DE" altLang="de-DE" sz="2700" dirty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-604838"/>
            <a:ext cx="1069340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600" dirty="0">
              <a:solidFill>
                <a:schemeClr val="tx2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-1222375"/>
            <a:ext cx="2603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de-DE" altLang="de-DE" sz="2100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-1222375"/>
            <a:ext cx="349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de-DE" altLang="de-DE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de-DE" altLang="de-DE" sz="2100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734175"/>
            <a:ext cx="106934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412750" indent="-412750" defTabSz="1042988">
              <a:spcBef>
                <a:spcPct val="20000"/>
              </a:spcBef>
              <a:buChar char="•"/>
              <a:tabLst>
                <a:tab pos="107950" algn="l"/>
                <a:tab pos="436563" algn="l"/>
              </a:tabLs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tabLst>
                <a:tab pos="107950" algn="l"/>
                <a:tab pos="43656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tabLst>
                <a:tab pos="107950" algn="l"/>
                <a:tab pos="436563" algn="l"/>
              </a:tabLst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tabLst>
                <a:tab pos="107950" algn="l"/>
                <a:tab pos="436563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tabLst>
                <a:tab pos="107950" algn="l"/>
                <a:tab pos="436563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950" algn="l"/>
                <a:tab pos="436563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950" algn="l"/>
                <a:tab pos="436563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950" algn="l"/>
                <a:tab pos="436563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950" algn="l"/>
                <a:tab pos="436563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300" b="1" dirty="0">
                <a:cs typeface="Times New Roman" pitchFamily="18" charset="0"/>
              </a:rPr>
              <a:t>Klaus Patzwall / Thomas Beil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300" b="1" dirty="0">
                <a:cs typeface="Times New Roman" pitchFamily="18" charset="0"/>
              </a:rPr>
              <a:t>Sicherheitsingenieure</a:t>
            </a:r>
            <a:endParaRPr lang="de-DE" altLang="de-DE" sz="2300" b="1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0" y="7318375"/>
            <a:ext cx="215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100" dirty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1763713"/>
            <a:ext cx="10693400" cy="4521918"/>
          </a:xfrm>
          <a:prstGeom prst="rect">
            <a:avLst/>
          </a:prstGeom>
          <a:solidFill>
            <a:srgbClr val="DDDDDD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104306" tIns="52153" rIns="104306" bIns="52153">
            <a:spAutoFit/>
          </a:bodyPr>
          <a:lstStyle>
            <a:lvl1pPr marL="304800" indent="-109538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4100" b="1" dirty="0">
                <a:solidFill>
                  <a:schemeClr val="accent2"/>
                </a:solidFill>
              </a:rPr>
              <a:t>Arbeitsschutz für </a:t>
            </a:r>
            <a:endParaRPr lang="de-DE" sz="4100" b="1" dirty="0" smtClean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r>
              <a:rPr lang="de-DE" sz="4100" b="1" dirty="0" smtClean="0">
                <a:solidFill>
                  <a:schemeClr val="accent2"/>
                </a:solidFill>
              </a:rPr>
              <a:t>Führungskräfte Zentrale und BT FVI,</a:t>
            </a:r>
          </a:p>
          <a:p>
            <a:pPr algn="ctr" eaLnBrk="1" hangingPunct="1">
              <a:defRPr/>
            </a:pPr>
            <a:r>
              <a:rPr lang="de-DE" sz="4100" b="1" dirty="0" smtClean="0">
                <a:solidFill>
                  <a:schemeClr val="accent2"/>
                </a:solidFill>
              </a:rPr>
              <a:t>Forstamtsleiter </a:t>
            </a:r>
            <a:r>
              <a:rPr lang="de-DE" sz="4100" b="1" dirty="0">
                <a:solidFill>
                  <a:schemeClr val="accent2"/>
                </a:solidFill>
              </a:rPr>
              <a:t>und Sicherheitsbeauftragte </a:t>
            </a:r>
            <a:r>
              <a:rPr lang="de-DE" sz="4100" b="1" dirty="0" smtClean="0">
                <a:solidFill>
                  <a:schemeClr val="accent2"/>
                </a:solidFill>
              </a:rPr>
              <a:t>2019:</a:t>
            </a:r>
            <a:endParaRPr lang="de-DE" sz="4100" b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endParaRPr lang="de-DE" sz="4100" b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r>
              <a:rPr lang="de-DE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Auswertung Unfallgeschehen </a:t>
            </a:r>
            <a:r>
              <a:rPr lang="de-DE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</a:t>
            </a:r>
            <a:endParaRPr lang="de-DE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de-DE" sz="4100" b="1" dirty="0">
              <a:solidFill>
                <a:srgbClr val="FF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8148" y="2052439"/>
            <a:ext cx="4680520" cy="2664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Das ging dann wohl nach hinten los 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5" b="5781"/>
          <a:stretch/>
        </p:blipFill>
        <p:spPr bwMode="auto">
          <a:xfrm>
            <a:off x="5489685" y="0"/>
            <a:ext cx="5203715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274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54212" y="1044327"/>
            <a:ext cx="4511030" cy="170656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Einige Zahlen zur Jahresauswertung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17B8D29-F1AD-472E-AFE2-EBAAC3636C7B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pic>
        <p:nvPicPr>
          <p:cNvPr id="55298" name="Picture 2" descr="C:\Daten\ZUM SCHLUSS - KLAUS PRIVAT\eigene Bilder\2018 P\2018-03-29 Bellin Schneeeinbruch\DSC_0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6" y="2988543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C:\Daten\ZUM SCHLUSS - KLAUS PRIVAT\eigene Bilder\2018 P\2018-03-29 Bellin Schneeeinbruch\DSC_0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0" y="972319"/>
            <a:ext cx="4735817" cy="26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C:\Daten\ZUM SCHLUSS - KLAUS PRIVAT\eigene Bilder\2018 P\2018-03-29 Bellin Schneeeinbruch\DSC_0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08" y="4068663"/>
            <a:ext cx="4791168" cy="269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922338"/>
            <a:ext cx="9259888" cy="1201737"/>
          </a:xfrm>
        </p:spPr>
        <p:txBody>
          <a:bodyPr/>
          <a:lstStyle/>
          <a:p>
            <a:pPr eaLnBrk="1" hangingPunct="1"/>
            <a:r>
              <a:rPr lang="de-DE" altLang="de-DE" sz="3800" b="1" dirty="0" smtClean="0"/>
              <a:t>Statistische Auswertung Unfallgeschehen 2018</a:t>
            </a:r>
            <a:endParaRPr lang="de-DE" altLang="de-DE" sz="33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2268538"/>
            <a:ext cx="10171112" cy="4802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altLang="de-DE" sz="2400" b="1" dirty="0" smtClean="0"/>
              <a:t>Meldepflichtige Unfälle		58	(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- 15 </a:t>
            </a:r>
            <a:r>
              <a:rPr lang="de-DE" altLang="de-DE" sz="2400" b="1" dirty="0" smtClean="0"/>
              <a:t>)</a:t>
            </a:r>
            <a:endParaRPr lang="de-DE" altLang="de-DE" sz="24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smtClean="0"/>
              <a:t>	     </a:t>
            </a:r>
            <a:r>
              <a:rPr lang="de-DE" altLang="de-DE" sz="2400" b="1" dirty="0" smtClean="0">
                <a:sym typeface="Wingdings" pitchFamily="2" charset="2"/>
              </a:rPr>
              <a:t> davon tödliche Unfälle	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smtClean="0"/>
              <a:t>	nichtmeldepflichtige Unfälle		12</a:t>
            </a:r>
            <a:endParaRPr lang="de-DE" altLang="de-DE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Holzernte			23 Unfälle	( </a:t>
            </a:r>
            <a:r>
              <a:rPr lang="de-DE" altLang="de-DE" sz="2400" dirty="0" smtClean="0">
                <a:solidFill>
                  <a:srgbClr val="FF0000"/>
                </a:solidFill>
              </a:rPr>
              <a:t>- 2 </a:t>
            </a:r>
            <a:r>
              <a:rPr lang="de-DE" altLang="de-DE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800" dirty="0" smtClean="0"/>
              <a:t>Davon maschinell		    1	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800" dirty="0" smtClean="0"/>
              <a:t>Davon motormanuell		  20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800" dirty="0" smtClean="0"/>
              <a:t>Davon Holzrücken		    2</a:t>
            </a:r>
            <a:br>
              <a:rPr lang="de-DE" altLang="de-DE" sz="1800" dirty="0" smtClean="0"/>
            </a:br>
            <a:endParaRPr lang="de-DE" altLang="de-DE" sz="18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Nebennutzung		0 (2)	Bestandesbegründung    2 (8)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Bestandespflege		1 (4)	Forstschutzmaßnahmen 5 (4)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Wege- u. Wasserbau	1 (1)	Wegeunfälle		   2 (3)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Sonst. AU / DU 		20 (21)	Jagdunfälle		   2 (5)</a:t>
            </a:r>
            <a:br>
              <a:rPr lang="de-DE" altLang="de-DE" sz="2400" dirty="0" smtClean="0"/>
            </a:b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					(Klammerwerte 2017)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534988" y="828675"/>
            <a:ext cx="9623425" cy="792163"/>
          </a:xfrm>
        </p:spPr>
        <p:txBody>
          <a:bodyPr/>
          <a:lstStyle/>
          <a:p>
            <a:r>
              <a:rPr lang="de-DE" altLang="de-DE" sz="4400" dirty="0" smtClean="0"/>
              <a:t>Unfallstatistik (</a:t>
            </a:r>
            <a:r>
              <a:rPr lang="de-DE" altLang="de-DE" sz="4000" dirty="0" smtClean="0"/>
              <a:t>absolut</a:t>
            </a:r>
            <a:r>
              <a:rPr lang="de-DE" altLang="de-DE" sz="4400" dirty="0" smtClean="0"/>
              <a:t>) LFV M-V</a:t>
            </a:r>
          </a:p>
        </p:txBody>
      </p:sp>
      <p:graphicFrame>
        <p:nvGraphicFramePr>
          <p:cNvPr id="19459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906208"/>
              </p:ext>
            </p:extLst>
          </p:nvPr>
        </p:nvGraphicFramePr>
        <p:xfrm>
          <a:off x="450156" y="1764407"/>
          <a:ext cx="9937104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Arbeitsblatt" r:id="rId4" imgW="9058224" imgH="5010237" progId="Excel.Sheet.8">
                  <p:embed/>
                </p:oleObj>
              </mc:Choice>
              <mc:Fallback>
                <p:oleObj name="Arbeitsblatt" r:id="rId4" imgW="9058224" imgH="5010237" progId="Excel.Sheet.8">
                  <p:embed/>
                  <p:pic>
                    <p:nvPicPr>
                      <p:cNvPr id="0" name="Inhaltsplatzhalt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56" y="1764407"/>
                        <a:ext cx="9937104" cy="51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450850" y="900113"/>
            <a:ext cx="9623425" cy="720725"/>
          </a:xfrm>
        </p:spPr>
        <p:txBody>
          <a:bodyPr/>
          <a:lstStyle/>
          <a:p>
            <a:r>
              <a:rPr lang="de-DE" altLang="de-DE" sz="4400" dirty="0" smtClean="0"/>
              <a:t>Unfallquote LFV M-V</a:t>
            </a:r>
          </a:p>
        </p:txBody>
      </p:sp>
      <p:graphicFrame>
        <p:nvGraphicFramePr>
          <p:cNvPr id="20483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821681"/>
              </p:ext>
            </p:extLst>
          </p:nvPr>
        </p:nvGraphicFramePr>
        <p:xfrm>
          <a:off x="378148" y="1764407"/>
          <a:ext cx="9937103" cy="5366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Arbeitsblatt" r:id="rId4" imgW="8963008" imgH="5114971" progId="Excel.Sheet.8">
                  <p:embed/>
                </p:oleObj>
              </mc:Choice>
              <mc:Fallback>
                <p:oleObj name="Arbeitsblatt" r:id="rId4" imgW="8963008" imgH="5114971" progId="Excel.Sheet.8">
                  <p:embed/>
                  <p:pic>
                    <p:nvPicPr>
                      <p:cNvPr id="0" name="Inhaltsplatzhalt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8" y="1764407"/>
                        <a:ext cx="9937103" cy="5366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522288" y="684213"/>
            <a:ext cx="9623425" cy="1260475"/>
          </a:xfrm>
        </p:spPr>
        <p:txBody>
          <a:bodyPr/>
          <a:lstStyle/>
          <a:p>
            <a:r>
              <a:rPr lang="de-DE" altLang="de-DE" sz="3600" dirty="0" smtClean="0"/>
              <a:t>Entwicklung der Gesamt-Unfallquote seit Bestehen der Landesforstanstalt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 dirty="0"/>
          </a:p>
        </p:txBody>
      </p:sp>
      <p:graphicFrame>
        <p:nvGraphicFramePr>
          <p:cNvPr id="21508" name="Diagram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89141"/>
              </p:ext>
            </p:extLst>
          </p:nvPr>
        </p:nvGraphicFramePr>
        <p:xfrm>
          <a:off x="-1588" y="1985963"/>
          <a:ext cx="10693401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" name="Arbeitsblatt" r:id="rId4" imgW="9086816" imgH="4886338" progId="Excel.Sheet.8">
                  <p:embed/>
                </p:oleObj>
              </mc:Choice>
              <mc:Fallback>
                <p:oleObj name="Arbeitsblatt" r:id="rId4" imgW="9086816" imgH="4886338" progId="Excel.Sheet.8">
                  <p:embed/>
                  <p:pic>
                    <p:nvPicPr>
                      <p:cNvPr id="0" name="Diagram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1985963"/>
                        <a:ext cx="10693401" cy="550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0" y="287655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99000" y="2339975"/>
            <a:ext cx="2951163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Linearer Durchschnitt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522288" y="684213"/>
            <a:ext cx="9623425" cy="1260475"/>
          </a:xfrm>
        </p:spPr>
        <p:txBody>
          <a:bodyPr/>
          <a:lstStyle/>
          <a:p>
            <a:r>
              <a:rPr lang="de-DE" altLang="de-DE" sz="3600" dirty="0" smtClean="0"/>
              <a:t>Entwicklung der Gesamt-Unfallquote seit Bestehen der Landesforstanstalt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287655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 dirty="0"/>
          </a:p>
        </p:txBody>
      </p:sp>
      <p:graphicFrame>
        <p:nvGraphicFramePr>
          <p:cNvPr id="22534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528346"/>
              </p:ext>
            </p:extLst>
          </p:nvPr>
        </p:nvGraphicFramePr>
        <p:xfrm>
          <a:off x="9525" y="2052638"/>
          <a:ext cx="10504488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Diagramm" r:id="rId3" imgW="5753167" imgH="2248007" progId="MSGraph.Chart.8">
                  <p:embed/>
                </p:oleObj>
              </mc:Choice>
              <mc:Fallback>
                <p:oleObj name="Diagramm" r:id="rId3" imgW="5753167" imgH="2248007" progId="MSGraph.Chart.8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2052638"/>
                        <a:ext cx="10504488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699000" y="2339975"/>
            <a:ext cx="2951163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Kumulierter Mittelwert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16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6141" y="1620391"/>
            <a:ext cx="7848872" cy="5688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de-DE" altLang="de-DE" sz="3200" dirty="0" smtClean="0"/>
              <a:t> 39,65 %  (23 Unfälle) Anteil am Gesamtunfallgeschehen (58 Unfälle)</a:t>
            </a:r>
            <a:br>
              <a:rPr lang="de-DE" altLang="de-DE" sz="3200" dirty="0" smtClean="0"/>
            </a:br>
            <a:r>
              <a:rPr lang="de-DE" altLang="de-DE" sz="3200" dirty="0" smtClean="0"/>
              <a:t> </a:t>
            </a:r>
            <a:endParaRPr lang="de-DE" altLang="de-DE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altLang="de-DE" sz="3200" dirty="0" smtClean="0"/>
              <a:t>	</a:t>
            </a:r>
            <a:r>
              <a:rPr lang="de-DE" altLang="de-DE" sz="2800" dirty="0" smtClean="0"/>
              <a:t>Dabei entfallen auf besonders unfallträchtige Tätigkeiten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altLang="de-DE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400" dirty="0" smtClean="0"/>
              <a:t>Baumaufsuchen		30,4 %		( 7 )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400" dirty="0" smtClean="0"/>
              <a:t>Fällen			  8,7 %		( 2 )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400" dirty="0" smtClean="0"/>
              <a:t>Zufallbringen		  4,3 %		( 1 )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400" dirty="0" smtClean="0"/>
              <a:t>Entasten	</a:t>
            </a:r>
            <a:r>
              <a:rPr lang="de-DE" altLang="de-DE" sz="2400" dirty="0"/>
              <a:t>		</a:t>
            </a:r>
            <a:r>
              <a:rPr lang="de-DE" altLang="de-DE" sz="2400" dirty="0" smtClean="0"/>
              <a:t>  4,3 % 		( 1 )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400" dirty="0" smtClean="0"/>
              <a:t>Einschneiden</a:t>
            </a:r>
            <a:r>
              <a:rPr lang="de-DE" altLang="de-DE" sz="2400" dirty="0"/>
              <a:t>		</a:t>
            </a:r>
            <a:r>
              <a:rPr lang="de-DE" altLang="de-DE" sz="2400" dirty="0" smtClean="0"/>
              <a:t>17,4 % 		( 4 )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400" dirty="0" smtClean="0"/>
              <a:t>Rücken			17,4 %		( 4 )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400" dirty="0" smtClean="0"/>
              <a:t>Sonstiges			17.4 %		( 4 )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altLang="de-DE" sz="32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22288" y="755650"/>
            <a:ext cx="9623425" cy="839788"/>
          </a:xfrm>
        </p:spPr>
        <p:txBody>
          <a:bodyPr/>
          <a:lstStyle/>
          <a:p>
            <a:pPr eaLnBrk="1" hangingPunct="1"/>
            <a:r>
              <a:rPr lang="de-DE" altLang="de-DE" sz="3800" b="1" u="sng" dirty="0" smtClean="0"/>
              <a:t>Holzeinschlag</a:t>
            </a:r>
            <a:endParaRPr lang="de-DE" altLang="de-DE" u="sng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17</a:t>
            </a:fld>
            <a:endParaRPr lang="de-DE" altLang="de-DE" dirty="0"/>
          </a:p>
        </p:txBody>
      </p:sp>
      <p:pic>
        <p:nvPicPr>
          <p:cNvPr id="56322" name="Picture 2" descr="C:\Users\Klaus.Patzwall\Pictures\2019 F\2019-02-06 FoA Grevesmühlen\IMG_20190206_133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47" y="756295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C:\Users\Klaus.Patzwall\Pictures\2019 F\2019-02-06 FoA Grevesmühlen\IMG_20190206_133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349" y="4263787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4132" y="1981200"/>
            <a:ext cx="10459268" cy="532782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de-DE" altLang="de-DE" sz="3200" dirty="0" smtClean="0"/>
          </a:p>
          <a:p>
            <a:pPr eaLnBrk="1" hangingPunct="1">
              <a:buFontTx/>
              <a:buChar char="-"/>
              <a:defRPr/>
            </a:pPr>
            <a:r>
              <a:rPr lang="de-DE" altLang="de-DE" sz="3200" dirty="0" smtClean="0"/>
              <a:t>Stolpern, Stürzen	33,3 % (30,5) 	</a:t>
            </a:r>
            <a:r>
              <a:rPr lang="de-DE" altLang="de-DE" sz="3200" dirty="0"/>
              <a:t> </a:t>
            </a:r>
            <a:r>
              <a:rPr lang="de-DE" altLang="de-DE" sz="2800" dirty="0" smtClean="0">
                <a:solidFill>
                  <a:srgbClr val="0070C0"/>
                </a:solidFill>
              </a:rPr>
              <a:t>100 % (62,5) </a:t>
            </a:r>
          </a:p>
          <a:p>
            <a:pPr eaLnBrk="1" hangingPunct="1">
              <a:buFontTx/>
              <a:buChar char="-"/>
              <a:defRPr/>
            </a:pPr>
            <a:endParaRPr lang="de-DE" altLang="de-DE" sz="1800" dirty="0" smtClean="0"/>
          </a:p>
          <a:p>
            <a:pPr eaLnBrk="1" hangingPunct="1">
              <a:buFontTx/>
              <a:buChar char="-"/>
              <a:defRPr/>
            </a:pPr>
            <a:r>
              <a:rPr lang="de-DE" altLang="de-DE" sz="3200" dirty="0" smtClean="0"/>
              <a:t>Getroffen werden durch </a:t>
            </a:r>
            <a:br>
              <a:rPr lang="de-DE" altLang="de-DE" sz="3200" dirty="0" smtClean="0"/>
            </a:br>
            <a:r>
              <a:rPr lang="de-DE" altLang="de-DE" sz="3200" dirty="0" smtClean="0"/>
              <a:t>	Äste oder Zweige					Bäume oder Baumteile   28,89 % (29) 	</a:t>
            </a:r>
            <a:r>
              <a:rPr lang="de-DE" altLang="de-DE" sz="2800" dirty="0" smtClean="0">
                <a:solidFill>
                  <a:srgbClr val="0070C0"/>
                </a:solidFill>
              </a:rPr>
              <a:t>0 % (0)</a:t>
            </a:r>
          </a:p>
          <a:p>
            <a:pPr eaLnBrk="1" hangingPunct="1">
              <a:buFontTx/>
              <a:buNone/>
              <a:defRPr/>
            </a:pPr>
            <a:endParaRPr lang="de-DE" altLang="de-DE" sz="1800" dirty="0" smtClean="0"/>
          </a:p>
          <a:p>
            <a:pPr eaLnBrk="1" hangingPunct="1">
              <a:buFontTx/>
              <a:buChar char="-"/>
              <a:defRPr/>
            </a:pPr>
            <a:r>
              <a:rPr lang="de-DE" altLang="de-DE" sz="3200" dirty="0" smtClean="0"/>
              <a:t>Einwirkung von Betriebsmitteln</a:t>
            </a:r>
            <a:br>
              <a:rPr lang="de-DE" altLang="de-DE" sz="3200" dirty="0" smtClean="0"/>
            </a:br>
            <a:r>
              <a:rPr lang="de-DE" altLang="de-DE" sz="3200" dirty="0" smtClean="0"/>
              <a:t>				  17,78 % (20,5) 		</a:t>
            </a:r>
            <a:r>
              <a:rPr lang="de-DE" altLang="de-DE" sz="2800" dirty="0" smtClean="0">
                <a:solidFill>
                  <a:srgbClr val="0070C0"/>
                </a:solidFill>
              </a:rPr>
              <a:t>0 % (25)</a:t>
            </a:r>
          </a:p>
          <a:p>
            <a:pPr eaLnBrk="1" hangingPunct="1">
              <a:buFontTx/>
              <a:buChar char="-"/>
              <a:defRPr/>
            </a:pPr>
            <a:endParaRPr lang="de-DE" altLang="de-DE" sz="1400" dirty="0"/>
          </a:p>
          <a:p>
            <a:pPr marL="0" indent="0" eaLnBrk="1" hangingPunct="1">
              <a:buFontTx/>
              <a:buNone/>
              <a:defRPr/>
            </a:pPr>
            <a:r>
              <a:rPr lang="de-DE" altLang="de-DE" sz="2000" dirty="0" smtClean="0"/>
              <a:t>	(Klammerwerte 2017)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377825" y="828675"/>
            <a:ext cx="9623425" cy="1008063"/>
          </a:xfrm>
        </p:spPr>
        <p:txBody>
          <a:bodyPr/>
          <a:lstStyle/>
          <a:p>
            <a:pPr eaLnBrk="1" hangingPunct="1"/>
            <a:r>
              <a:rPr lang="de-DE" altLang="de-DE" sz="3800" b="1" dirty="0" smtClean="0"/>
              <a:t>Wesentliche Unfallursachen</a:t>
            </a:r>
            <a:br>
              <a:rPr lang="de-DE" altLang="de-DE" sz="3800" b="1" dirty="0" smtClean="0"/>
            </a:br>
            <a:r>
              <a:rPr lang="de-DE" altLang="de-DE" sz="3800" b="1" dirty="0" smtClean="0"/>
              <a:t>bezogen auf AU </a:t>
            </a:r>
            <a:r>
              <a:rPr lang="de-DE" altLang="de-DE" sz="3800" b="1" u="sng" dirty="0" smtClean="0">
                <a:solidFill>
                  <a:schemeClr val="tx1"/>
                </a:solidFill>
              </a:rPr>
              <a:t>Waldarbeiter</a:t>
            </a:r>
            <a:r>
              <a:rPr lang="de-DE" altLang="de-DE" sz="3800" b="1" dirty="0" smtClean="0">
                <a:solidFill>
                  <a:schemeClr val="tx1"/>
                </a:solidFill>
              </a:rPr>
              <a:t> </a:t>
            </a:r>
            <a:r>
              <a:rPr lang="de-DE" altLang="de-DE" sz="3800" b="1" dirty="0" smtClean="0"/>
              <a:t>(</a:t>
            </a:r>
            <a:r>
              <a:rPr lang="de-DE" altLang="de-DE" sz="2400" b="1" dirty="0" smtClean="0">
                <a:solidFill>
                  <a:schemeClr val="accent2"/>
                </a:solidFill>
              </a:rPr>
              <a:t>GSG</a:t>
            </a:r>
            <a:r>
              <a:rPr lang="de-DE" altLang="de-DE" sz="3800" b="1" dirty="0" smtClean="0">
                <a:solidFill>
                  <a:schemeClr val="tx1"/>
                </a:solidFill>
              </a:rPr>
              <a:t>)</a:t>
            </a:r>
            <a:endParaRPr lang="de-DE" alt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18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1981200"/>
            <a:ext cx="9793288" cy="50403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DE" altLang="de-DE" sz="3300" dirty="0" smtClean="0"/>
          </a:p>
          <a:p>
            <a:pPr eaLnBrk="1" hangingPunct="1">
              <a:buFontTx/>
              <a:buChar char="-"/>
            </a:pPr>
            <a:r>
              <a:rPr lang="de-DE" altLang="de-DE" sz="3300" dirty="0" smtClean="0"/>
              <a:t>Stolpern, Stürzen		50 % (0) </a:t>
            </a:r>
          </a:p>
          <a:p>
            <a:pPr eaLnBrk="1" hangingPunct="1">
              <a:buFontTx/>
              <a:buChar char="-"/>
            </a:pPr>
            <a:endParaRPr lang="de-DE" altLang="de-DE" sz="1600" dirty="0" smtClean="0"/>
          </a:p>
          <a:p>
            <a:pPr eaLnBrk="1" hangingPunct="1">
              <a:buFontTx/>
              <a:buChar char="-"/>
            </a:pPr>
            <a:r>
              <a:rPr lang="de-DE" altLang="de-DE" sz="3300" dirty="0" smtClean="0"/>
              <a:t>Getroffen werden durch </a:t>
            </a:r>
            <a:br>
              <a:rPr lang="de-DE" altLang="de-DE" sz="3300" dirty="0" smtClean="0"/>
            </a:br>
            <a:r>
              <a:rPr lang="de-DE" altLang="de-DE" sz="3300" dirty="0" smtClean="0"/>
              <a:t>		Äste oder Zweige					Bäume oder Baumteile	0 % (25) </a:t>
            </a:r>
          </a:p>
          <a:p>
            <a:pPr eaLnBrk="1" hangingPunct="1">
              <a:buFontTx/>
              <a:buNone/>
            </a:pPr>
            <a:endParaRPr lang="de-DE" altLang="de-DE" sz="1600" dirty="0" smtClean="0"/>
          </a:p>
          <a:p>
            <a:pPr eaLnBrk="1" hangingPunct="1">
              <a:buFontTx/>
              <a:buChar char="-"/>
            </a:pPr>
            <a:r>
              <a:rPr lang="de-DE" altLang="de-DE" sz="3300" dirty="0" smtClean="0"/>
              <a:t>Einwirkung von Betriebsmitteln		0 % (50)</a:t>
            </a:r>
          </a:p>
          <a:p>
            <a:pPr eaLnBrk="1" hangingPunct="1">
              <a:buFontTx/>
              <a:buChar char="-"/>
            </a:pPr>
            <a:r>
              <a:rPr lang="de-DE" altLang="de-DE" sz="3300" dirty="0" smtClean="0"/>
              <a:t>Sonstiges		50 % (0)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377825" y="828675"/>
            <a:ext cx="9623425" cy="1008063"/>
          </a:xfrm>
        </p:spPr>
        <p:txBody>
          <a:bodyPr/>
          <a:lstStyle/>
          <a:p>
            <a:pPr eaLnBrk="1" hangingPunct="1"/>
            <a:r>
              <a:rPr lang="de-DE" altLang="de-DE" sz="3800" b="1" dirty="0" smtClean="0"/>
              <a:t>Wesentliche Unfallursachen</a:t>
            </a:r>
            <a:br>
              <a:rPr lang="de-DE" altLang="de-DE" sz="3800" b="1" dirty="0" smtClean="0"/>
            </a:br>
            <a:r>
              <a:rPr lang="de-DE" altLang="de-DE" sz="3800" b="1" dirty="0" smtClean="0"/>
              <a:t>bezogen auf AU </a:t>
            </a:r>
            <a:r>
              <a:rPr lang="de-DE" altLang="de-DE" sz="3800" b="1" u="sng" dirty="0" smtClean="0">
                <a:solidFill>
                  <a:schemeClr val="tx1"/>
                </a:solidFill>
              </a:rPr>
              <a:t>Auszubildende</a:t>
            </a:r>
            <a:endParaRPr lang="de-DE" altLang="de-DE" u="sng" dirty="0" smtClean="0">
              <a:solidFill>
                <a:schemeClr val="tx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19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600" dirty="0" smtClean="0"/>
              <a:t>Inhalte / Schwerpunkte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688" y="2184400"/>
            <a:ext cx="9512300" cy="4537075"/>
          </a:xfrm>
        </p:spPr>
        <p:txBody>
          <a:bodyPr/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Unfälle aus 2018</a:t>
            </a:r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/>
              <a:t>Statistische </a:t>
            </a:r>
            <a:r>
              <a:rPr lang="de-DE" altLang="de-DE" dirty="0" smtClean="0"/>
              <a:t>Auswertung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10996" y="1908423"/>
            <a:ext cx="1641475" cy="1717675"/>
            <a:chOff x="340" y="2931"/>
            <a:chExt cx="1043" cy="1179"/>
          </a:xfrm>
        </p:grpSpPr>
        <p:pic>
          <p:nvPicPr>
            <p:cNvPr id="17413" name="Picture 5" descr="MCj0300233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931"/>
              <a:ext cx="1039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flipV="1">
              <a:off x="340" y="2931"/>
              <a:ext cx="1043" cy="117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340" y="2931"/>
              <a:ext cx="1043" cy="11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1981200"/>
            <a:ext cx="10026650" cy="50403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DE" altLang="de-DE" sz="3200" dirty="0" smtClean="0"/>
          </a:p>
          <a:p>
            <a:pPr eaLnBrk="1" hangingPunct="1">
              <a:buFontTx/>
              <a:buChar char="-"/>
            </a:pPr>
            <a:r>
              <a:rPr lang="de-DE" altLang="de-DE" sz="3200" dirty="0" smtClean="0"/>
              <a:t>Stolpern, Stürzen	45,5 % (30) 	</a:t>
            </a:r>
            <a:r>
              <a:rPr lang="de-DE" altLang="de-DE" sz="2800" dirty="0" smtClean="0">
                <a:solidFill>
                  <a:srgbClr val="0070C0"/>
                </a:solidFill>
              </a:rPr>
              <a:t>0 % ( 100)</a:t>
            </a:r>
          </a:p>
          <a:p>
            <a:pPr eaLnBrk="1" hangingPunct="1">
              <a:buFontTx/>
              <a:buChar char="-"/>
            </a:pPr>
            <a:endParaRPr lang="de-DE" altLang="de-DE" sz="1800" dirty="0" smtClean="0"/>
          </a:p>
          <a:p>
            <a:pPr eaLnBrk="1" hangingPunct="1">
              <a:buFontTx/>
              <a:buChar char="-"/>
            </a:pPr>
            <a:r>
              <a:rPr lang="de-DE" altLang="de-DE" sz="3200" dirty="0" smtClean="0"/>
              <a:t>Getroffen werden durch </a:t>
            </a:r>
            <a:br>
              <a:rPr lang="de-DE" altLang="de-DE" sz="3200" dirty="0" smtClean="0"/>
            </a:br>
            <a:r>
              <a:rPr lang="de-DE" altLang="de-DE" sz="3200" dirty="0" smtClean="0"/>
              <a:t>		Äste oder Zweige						Bäume oder Baumteile 9 % (0) 	</a:t>
            </a:r>
            <a:r>
              <a:rPr lang="de-DE" altLang="de-DE" sz="2800" dirty="0" smtClean="0">
                <a:solidFill>
                  <a:srgbClr val="0070C0"/>
                </a:solidFill>
              </a:rPr>
              <a:t>0 % ( 0 ) </a:t>
            </a:r>
          </a:p>
          <a:p>
            <a:pPr eaLnBrk="1" hangingPunct="1">
              <a:buFontTx/>
              <a:buNone/>
            </a:pPr>
            <a:endParaRPr lang="de-DE" altLang="de-DE" sz="1800" dirty="0" smtClean="0"/>
          </a:p>
          <a:p>
            <a:pPr eaLnBrk="1" hangingPunct="1">
              <a:buFontTx/>
              <a:buChar char="-"/>
            </a:pPr>
            <a:r>
              <a:rPr lang="de-DE" altLang="de-DE" sz="3200" dirty="0" smtClean="0"/>
              <a:t>Einwirkung von Betriebsmittel	9 % (10) 	</a:t>
            </a:r>
            <a:r>
              <a:rPr lang="de-DE" altLang="de-DE" sz="2800" dirty="0" smtClean="0">
                <a:solidFill>
                  <a:srgbClr val="0070C0"/>
                </a:solidFill>
              </a:rPr>
              <a:t>0 % ( 0 )</a:t>
            </a:r>
          </a:p>
          <a:p>
            <a:pPr eaLnBrk="1" hangingPunct="1">
              <a:buFontTx/>
              <a:buChar char="-"/>
            </a:pPr>
            <a:endParaRPr lang="de-DE" altLang="de-DE" sz="1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3200" dirty="0" smtClean="0"/>
              <a:t>sonstiges</a:t>
            </a:r>
            <a:r>
              <a:rPr lang="de-DE" altLang="de-DE" sz="3200" dirty="0"/>
              <a:t>		</a:t>
            </a:r>
            <a:r>
              <a:rPr lang="de-DE" altLang="de-DE" sz="3200" dirty="0" smtClean="0"/>
              <a:t>36,4 % (60</a:t>
            </a:r>
            <a:r>
              <a:rPr lang="de-DE" altLang="de-DE" sz="3200" dirty="0"/>
              <a:t>) </a:t>
            </a:r>
            <a:endParaRPr lang="de-DE" altLang="de-DE" sz="2800" dirty="0" smtClean="0">
              <a:solidFill>
                <a:srgbClr val="0070C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8675"/>
            <a:ext cx="10693400" cy="1008063"/>
          </a:xfrm>
        </p:spPr>
        <p:txBody>
          <a:bodyPr/>
          <a:lstStyle/>
          <a:p>
            <a:pPr eaLnBrk="1" hangingPunct="1"/>
            <a:r>
              <a:rPr lang="de-DE" altLang="de-DE" sz="3800" b="1" dirty="0" smtClean="0"/>
              <a:t>Wesentliche Unfallursachen</a:t>
            </a:r>
            <a:br>
              <a:rPr lang="de-DE" altLang="de-DE" sz="3800" b="1" dirty="0" smtClean="0"/>
            </a:br>
            <a:r>
              <a:rPr lang="de-DE" altLang="de-DE" sz="3800" b="1" dirty="0" smtClean="0"/>
              <a:t>bezogen auf DU /AU </a:t>
            </a:r>
            <a:r>
              <a:rPr lang="de-DE" altLang="de-DE" sz="3800" b="1" u="sng" dirty="0" smtClean="0">
                <a:solidFill>
                  <a:schemeClr val="tx1"/>
                </a:solidFill>
              </a:rPr>
              <a:t>Beamte / Angestellte</a:t>
            </a:r>
            <a:endParaRPr lang="de-DE" altLang="de-DE" u="sng" dirty="0" smtClean="0">
              <a:solidFill>
                <a:schemeClr val="tx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20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9625" y="1874838"/>
            <a:ext cx="9577388" cy="4703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2900" b="1" dirty="0" smtClean="0"/>
              <a:t>			</a:t>
            </a:r>
            <a:endParaRPr lang="de-DE" altLang="de-DE" sz="29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2900" dirty="0" smtClean="0"/>
              <a:t>1610 KT durch 58 meldepflichtige Unfälle ( - 443 KT)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altLang="de-DE" sz="2900" dirty="0" smtClean="0"/>
          </a:p>
          <a:p>
            <a:pPr lvl="3" eaLnBrk="1" hangingPunct="1">
              <a:lnSpc>
                <a:spcPct val="80000"/>
              </a:lnSpc>
              <a:buFontTx/>
              <a:buChar char="-"/>
            </a:pPr>
            <a:r>
              <a:rPr lang="de-DE" altLang="de-DE" b="1" dirty="0" smtClean="0">
                <a:sym typeface="Wingdings" pitchFamily="2" charset="2"/>
              </a:rPr>
              <a:t> 27,76 KT / U  </a:t>
            </a:r>
            <a:r>
              <a:rPr lang="de-DE" altLang="de-DE" b="1" dirty="0" smtClean="0">
                <a:solidFill>
                  <a:srgbClr val="FF0000"/>
                </a:solidFill>
                <a:sym typeface="Wingdings" pitchFamily="2" charset="2"/>
              </a:rPr>
              <a:t>( - 0,5 )</a:t>
            </a:r>
            <a:endParaRPr lang="de-DE" altLang="de-DE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altLang="de-DE" sz="29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2900" dirty="0" smtClean="0"/>
              <a:t>26 KT durch 12 nicht meldepflichtige Unfälle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altLang="de-DE" sz="29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2900" dirty="0" smtClean="0"/>
              <a:t>202 KT als Überhang aus 2017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altLang="de-DE" sz="29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2900" b="1" dirty="0" smtClean="0"/>
              <a:t>Gesamt:		1838 KT		</a:t>
            </a:r>
            <a:r>
              <a:rPr lang="de-DE" altLang="de-DE" sz="2400" dirty="0" smtClean="0"/>
              <a:t>(2942 in 2017)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522288" y="828675"/>
            <a:ext cx="9623425" cy="1260475"/>
          </a:xfrm>
        </p:spPr>
        <p:txBody>
          <a:bodyPr/>
          <a:lstStyle/>
          <a:p>
            <a:pPr eaLnBrk="1" hangingPunct="1"/>
            <a:r>
              <a:rPr lang="de-DE" altLang="de-DE" sz="3800" b="1" dirty="0" smtClean="0"/>
              <a:t>Unfallbedingte Ausfalltage</a:t>
            </a:r>
            <a:br>
              <a:rPr lang="de-DE" altLang="de-DE" sz="3800" b="1" dirty="0" smtClean="0"/>
            </a:br>
            <a:r>
              <a:rPr lang="de-DE" altLang="de-DE" sz="3800" b="1" dirty="0" smtClean="0"/>
              <a:t>alle Unfälle – Landesforst MV</a:t>
            </a:r>
            <a:endParaRPr lang="de-DE" alt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21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02963193"/>
              </p:ext>
            </p:extLst>
          </p:nvPr>
        </p:nvGraphicFramePr>
        <p:xfrm>
          <a:off x="882204" y="1692399"/>
          <a:ext cx="9198149" cy="526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6" name="Arbeitsblatt" r:id="rId4" imgW="9086816" imgH="6000623" progId="Excel.Sheet.8">
                  <p:embed/>
                </p:oleObj>
              </mc:Choice>
              <mc:Fallback>
                <p:oleObj name="Arbeitsblatt" r:id="rId4" imgW="9086816" imgH="6000623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204" y="1692399"/>
                        <a:ext cx="9198149" cy="526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3213"/>
            <a:ext cx="9623425" cy="1260475"/>
          </a:xfrm>
        </p:spPr>
        <p:txBody>
          <a:bodyPr/>
          <a:lstStyle/>
          <a:p>
            <a:pPr eaLnBrk="1" hangingPunct="1"/>
            <a:r>
              <a:rPr lang="de-DE" altLang="de-DE" sz="4000" dirty="0" smtClean="0"/>
              <a:t>Unfallbedingte Krankentage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3ED1A0B-7C97-4966-9D9C-C18E98F13424}" type="slidenum">
              <a:rPr lang="de-DE" altLang="de-DE" smtClean="0"/>
              <a:pPr>
                <a:defRPr/>
              </a:pPr>
              <a:t>22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08295495"/>
              </p:ext>
            </p:extLst>
          </p:nvPr>
        </p:nvGraphicFramePr>
        <p:xfrm>
          <a:off x="962025" y="1362075"/>
          <a:ext cx="8767763" cy="578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name="Arbeitsblatt" r:id="rId4" imgW="9086816" imgH="6000623" progId="Excel.Sheet.8">
                  <p:embed/>
                </p:oleObj>
              </mc:Choice>
              <mc:Fallback>
                <p:oleObj name="Arbeitsblatt" r:id="rId4" imgW="9086816" imgH="6000623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362075"/>
                        <a:ext cx="8767763" cy="578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3213"/>
            <a:ext cx="9623425" cy="1260475"/>
          </a:xfrm>
        </p:spPr>
        <p:txBody>
          <a:bodyPr/>
          <a:lstStyle/>
          <a:p>
            <a:pPr eaLnBrk="1" hangingPunct="1"/>
            <a:r>
              <a:rPr lang="de-DE" altLang="de-DE" sz="4000" dirty="0" smtClean="0"/>
              <a:t>Durchschnitt KT / U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3ED1A0B-7C97-4966-9D9C-C18E98F13424}" type="slidenum">
              <a:rPr lang="de-DE" altLang="de-DE" smtClean="0"/>
              <a:pPr>
                <a:defRPr/>
              </a:pPr>
              <a:t>23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2268538"/>
            <a:ext cx="9167813" cy="4310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altLang="de-DE" b="1" dirty="0" smtClean="0"/>
              <a:t>			</a:t>
            </a:r>
            <a:endParaRPr lang="de-DE" altLang="de-DE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de-DE" altLang="de-DE" dirty="0" smtClean="0"/>
              <a:t>60 KT durch 2 meldepflichtige Unfälle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è"/>
              <a:defRPr/>
            </a:pPr>
            <a:r>
              <a:rPr lang="de-DE" altLang="de-DE" sz="3200" b="1" dirty="0" smtClean="0">
                <a:sym typeface="Wingdings" pitchFamily="2" charset="2"/>
              </a:rPr>
              <a:t> 30 KT / U	</a:t>
            </a:r>
            <a:r>
              <a:rPr lang="de-DE" altLang="de-DE" sz="3200" b="1" dirty="0">
                <a:solidFill>
                  <a:srgbClr val="FF0000"/>
                </a:solidFill>
                <a:sym typeface="Wingdings" pitchFamily="2" charset="2"/>
              </a:rPr>
              <a:t>(+ 0,22</a:t>
            </a:r>
            <a:r>
              <a:rPr lang="de-DE" altLang="de-DE" sz="32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de-DE" altLang="de-DE" sz="3200" b="1" dirty="0" smtClean="0">
              <a:sym typeface="Wingdings" pitchFamily="2" charset="2"/>
            </a:endParaRPr>
          </a:p>
          <a:p>
            <a:pPr marL="1565275" lvl="3" indent="0" eaLnBrk="1" hangingPunct="1">
              <a:lnSpc>
                <a:spcPct val="90000"/>
              </a:lnSpc>
              <a:buFontTx/>
              <a:buNone/>
              <a:defRPr/>
            </a:pPr>
            <a:endParaRPr lang="de-DE" altLang="de-DE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de-DE" altLang="de-DE" dirty="0" smtClean="0"/>
              <a:t>Vergleich zu 2017: </a:t>
            </a:r>
            <a:br>
              <a:rPr lang="de-DE" altLang="de-DE" dirty="0" smtClean="0"/>
            </a:br>
            <a:r>
              <a:rPr lang="de-DE" altLang="de-DE" dirty="0" smtClean="0"/>
              <a:t>	268 KT bei 9 Unfällen</a:t>
            </a:r>
            <a:br>
              <a:rPr lang="de-DE" altLang="de-DE" dirty="0" smtClean="0"/>
            </a:br>
            <a:r>
              <a:rPr lang="de-DE" altLang="de-DE" dirty="0" smtClean="0"/>
              <a:t>		</a:t>
            </a:r>
            <a:r>
              <a:rPr lang="de-DE" altLang="de-DE" sz="3300" b="1" dirty="0" smtClean="0">
                <a:sym typeface="Wingdings" pitchFamily="2" charset="2"/>
              </a:rPr>
              <a:t> 29,78 KT / U </a:t>
            </a:r>
            <a:endParaRPr lang="de-DE" altLang="de-DE" sz="33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522288" y="900113"/>
            <a:ext cx="9623425" cy="1260475"/>
          </a:xfrm>
        </p:spPr>
        <p:txBody>
          <a:bodyPr/>
          <a:lstStyle/>
          <a:p>
            <a:pPr eaLnBrk="1" hangingPunct="1"/>
            <a:r>
              <a:rPr lang="de-DE" altLang="de-DE" sz="3800" b="1" dirty="0" smtClean="0"/>
              <a:t>Unfallbedingte Ausfalltage</a:t>
            </a:r>
            <a:br>
              <a:rPr lang="de-DE" altLang="de-DE" sz="3800" b="1" dirty="0" smtClean="0"/>
            </a:br>
            <a:r>
              <a:rPr lang="de-DE" altLang="de-DE" sz="3800" b="1" dirty="0" smtClean="0"/>
              <a:t> Unfälle - </a:t>
            </a:r>
            <a:r>
              <a:rPr lang="de-DE" altLang="de-DE" sz="3800" b="1" dirty="0" smtClean="0">
                <a:solidFill>
                  <a:schemeClr val="tx1"/>
                </a:solidFill>
              </a:rPr>
              <a:t>GSG</a:t>
            </a:r>
            <a:endParaRPr lang="de-DE" altLang="de-DE" dirty="0" smtClean="0">
              <a:solidFill>
                <a:schemeClr val="tx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24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587375"/>
            <a:ext cx="9259887" cy="757238"/>
          </a:xfrm>
        </p:spPr>
        <p:txBody>
          <a:bodyPr/>
          <a:lstStyle/>
          <a:p>
            <a:pPr eaLnBrk="1" hangingPunct="1"/>
            <a:r>
              <a:rPr lang="de-DE" altLang="de-DE" sz="3800" b="1" dirty="0" smtClean="0"/>
              <a:t>58 Unfälle Landesforst MV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5575" y="1428750"/>
            <a:ext cx="8464550" cy="5448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de-DE" altLang="de-DE" sz="2800" dirty="0" smtClean="0"/>
              <a:t> Leichte Unfälle ( 4 – 20 KT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800" dirty="0" smtClean="0"/>
              <a:t>			37	( = 63,79 % )		(409 KT)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de-DE" altLang="de-DE" sz="2800" dirty="0" smtClean="0"/>
              <a:t> Mittlere Unfälle ( 21 – 45 KT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800" dirty="0" smtClean="0"/>
              <a:t>			13	( = 22,41 % )		(364 KT)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de-DE" altLang="de-DE" sz="2800" dirty="0" smtClean="0"/>
              <a:t> Schwere Unfälle ( 46 – 90 KT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800" dirty="0" smtClean="0"/>
              <a:t>			4	( = 6,9 % )		(274 KT)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de-DE" altLang="de-DE" sz="2800" dirty="0" smtClean="0"/>
              <a:t> Sehr schwere Unfälle ( &gt; 90 KT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800" dirty="0" smtClean="0"/>
              <a:t>			4	( = 6,9 % )		(563 KT)</a:t>
            </a:r>
            <a:br>
              <a:rPr lang="de-DE" altLang="de-DE" sz="2800" dirty="0" smtClean="0"/>
            </a:br>
            <a:endParaRPr lang="de-DE" altLang="de-DE" sz="28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75188101"/>
              </p:ext>
            </p:extLst>
          </p:nvPr>
        </p:nvGraphicFramePr>
        <p:xfrm>
          <a:off x="1087438" y="1439863"/>
          <a:ext cx="8556625" cy="567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0" name="Arbeitsblatt" r:id="rId4" imgW="9172592" imgH="6086462" progId="Excel.Sheet.8">
                  <p:embed/>
                </p:oleObj>
              </mc:Choice>
              <mc:Fallback>
                <p:oleObj name="Arbeitsblatt" r:id="rId4" imgW="9172592" imgH="6086462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1439863"/>
                        <a:ext cx="8556625" cy="567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3213"/>
            <a:ext cx="9623425" cy="1260475"/>
          </a:xfrm>
        </p:spPr>
        <p:txBody>
          <a:bodyPr/>
          <a:lstStyle/>
          <a:p>
            <a:pPr eaLnBrk="1" hangingPunct="1"/>
            <a:r>
              <a:rPr lang="de-DE" altLang="de-DE" sz="4000" dirty="0" smtClean="0"/>
              <a:t>Unfallschwere / Anzahl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3ED1A0B-7C97-4966-9D9C-C18E98F13424}" type="slidenum">
              <a:rPr lang="de-DE" altLang="de-DE" smtClean="0"/>
              <a:pPr>
                <a:defRPr/>
              </a:pPr>
              <a:t>26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587375"/>
            <a:ext cx="9259887" cy="757238"/>
          </a:xfrm>
        </p:spPr>
        <p:txBody>
          <a:bodyPr/>
          <a:lstStyle/>
          <a:p>
            <a:pPr eaLnBrk="1" hangingPunct="1"/>
            <a:r>
              <a:rPr lang="de-DE" altLang="de-DE" sz="3800" b="1" dirty="0" smtClean="0"/>
              <a:t>2 Unfälle </a:t>
            </a:r>
            <a:r>
              <a:rPr lang="de-DE" altLang="de-DE" sz="3800" b="1" dirty="0" smtClean="0">
                <a:solidFill>
                  <a:schemeClr val="accent2"/>
                </a:solidFill>
              </a:rPr>
              <a:t>GSG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5575" y="1428750"/>
            <a:ext cx="8464550" cy="5519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de-DE" altLang="de-DE" dirty="0" smtClean="0"/>
              <a:t> </a:t>
            </a:r>
            <a:r>
              <a:rPr lang="de-DE" altLang="de-DE" sz="2800" dirty="0" smtClean="0"/>
              <a:t>Leichte Unfälle ( 4 – 20 KT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800" dirty="0" smtClean="0"/>
              <a:t>			0	( = 0 % )		(0 KT)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de-DE" altLang="de-DE" sz="2800" dirty="0" smtClean="0"/>
              <a:t> Mittlere Unfälle ( 21 – 45 KT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800" dirty="0" smtClean="0"/>
              <a:t>			2	( = 100 % )		(60 KT)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de-DE" altLang="de-DE" sz="2800" dirty="0" smtClean="0"/>
              <a:t> Schwere Unfälle ( 46 – 90 KT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800" dirty="0" smtClean="0"/>
              <a:t>			0	( = 0 % )		(0 KT)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de-DE" altLang="de-DE" sz="2800" dirty="0" smtClean="0"/>
              <a:t> Sehr schwere Unfälle ( &gt; 90 KT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800" dirty="0" smtClean="0"/>
              <a:t>			0	( = 0 % )		(0 KT)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27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671513"/>
            <a:ext cx="9259888" cy="965200"/>
          </a:xfrm>
        </p:spPr>
        <p:txBody>
          <a:bodyPr/>
          <a:lstStyle/>
          <a:p>
            <a:pPr eaLnBrk="1" hangingPunct="1"/>
            <a:r>
              <a:rPr lang="de-DE" altLang="de-DE" sz="4200" b="1" dirty="0" smtClean="0"/>
              <a:t>Verteilung der Unfälle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692275"/>
            <a:ext cx="9955212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altLang="de-DE" sz="2900" dirty="0" smtClean="0"/>
              <a:t>Ganzjährig Unfallfrei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900" dirty="0" smtClean="0"/>
              <a:t>		FoÄ Lüttenhagen, Neubrandenburg, Neu Pudagla, 	Rügen, </a:t>
            </a:r>
            <a:r>
              <a:rPr lang="de-DE" altLang="de-DE" sz="2900" dirty="0"/>
              <a:t>D</a:t>
            </a:r>
            <a:r>
              <a:rPr lang="de-DE" altLang="de-DE" sz="2900" dirty="0" smtClean="0"/>
              <a:t>argun, Stavenhagen, Grabow, Schildfeld, 	KFN, Zentrale </a:t>
            </a:r>
            <a:br>
              <a:rPr lang="de-DE" altLang="de-DE" sz="2900" dirty="0" smtClean="0"/>
            </a:br>
            <a:r>
              <a:rPr lang="de-DE" altLang="de-DE" sz="2900" dirty="0" smtClean="0"/>
              <a:t>	( NPA Vorpommern, BRA Schaalsee-Elbe )</a:t>
            </a:r>
            <a:endParaRPr lang="de-DE" altLang="de-DE" sz="1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altLang="de-DE" sz="2900" dirty="0" smtClean="0"/>
              <a:t>Nur 1 meldepflichtiger Unfall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2900" dirty="0" smtClean="0"/>
              <a:t>		FoÄ Gädebehn, Friedrichsmoor, Kaliß, BT FVI</a:t>
            </a:r>
            <a:br>
              <a:rPr lang="de-DE" altLang="de-DE" sz="2900" dirty="0" smtClean="0"/>
            </a:br>
            <a:r>
              <a:rPr lang="de-DE" altLang="de-DE" sz="2900" dirty="0" smtClean="0"/>
              <a:t>	( NPA Müritz, BRA SOR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1100" dirty="0" smtClean="0"/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altLang="de-DE" sz="2900" dirty="0" smtClean="0"/>
              <a:t>Spitze mit 5 Unfällen </a:t>
            </a:r>
            <a:r>
              <a:rPr lang="de-DE" altLang="de-DE" sz="2900" dirty="0" smtClean="0">
                <a:sym typeface="Wingdings" pitchFamily="2" charset="2"/>
              </a:rPr>
              <a:t> </a:t>
            </a:r>
            <a:r>
              <a:rPr lang="de-DE" altLang="de-DE" sz="2900" dirty="0" smtClean="0"/>
              <a:t>FoÄ Neustrelitz, Sandhof, Schlemmin</a:t>
            </a:r>
            <a:br>
              <a:rPr lang="de-DE" altLang="de-DE" sz="2900" dirty="0" smtClean="0"/>
            </a:br>
            <a:r>
              <a:rPr lang="de-DE" altLang="de-DE" sz="2900" dirty="0" smtClean="0"/>
              <a:t>gefolgt mit je 4 U. </a:t>
            </a:r>
            <a:r>
              <a:rPr lang="de-DE" altLang="de-DE" sz="2900" dirty="0" smtClean="0">
                <a:sym typeface="Wingdings" pitchFamily="2" charset="2"/>
              </a:rPr>
              <a:t> FoÄ Rothemühl, Billenhagen, Karbow</a:t>
            </a:r>
            <a:endParaRPr lang="de-DE" altLang="de-DE" sz="29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1200" dirty="0" smtClean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28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>
          <a:xfrm>
            <a:off x="522288" y="828675"/>
            <a:ext cx="9623425" cy="935038"/>
          </a:xfrm>
        </p:spPr>
        <p:txBody>
          <a:bodyPr/>
          <a:lstStyle/>
          <a:p>
            <a:r>
              <a:rPr lang="de-DE" altLang="de-DE" sz="4400" dirty="0" smtClean="0"/>
              <a:t>Reihung nach </a:t>
            </a:r>
            <a:r>
              <a:rPr lang="de-DE" altLang="de-DE" sz="4400" dirty="0" smtClean="0">
                <a:solidFill>
                  <a:schemeClr val="tx1"/>
                </a:solidFill>
              </a:rPr>
              <a:t>Unfallquote</a:t>
            </a:r>
          </a:p>
        </p:txBody>
      </p:sp>
      <p:sp>
        <p:nvSpPr>
          <p:cNvPr id="52227" name="Inhaltsplatzhalter 2"/>
          <p:cNvSpPr>
            <a:spLocks noGrp="1"/>
          </p:cNvSpPr>
          <p:nvPr>
            <p:ph idx="1"/>
          </p:nvPr>
        </p:nvSpPr>
        <p:spPr>
          <a:xfrm>
            <a:off x="1385888" y="1908175"/>
            <a:ext cx="8759825" cy="5280025"/>
          </a:xfrm>
        </p:spPr>
        <p:txBody>
          <a:bodyPr/>
          <a:lstStyle/>
          <a:p>
            <a:r>
              <a:rPr lang="de-DE" altLang="de-DE" sz="2800" dirty="0" smtClean="0"/>
              <a:t>Sandhof		– 208,33 ( 0,0 )	– 5 AU</a:t>
            </a:r>
          </a:p>
          <a:p>
            <a:r>
              <a:rPr lang="de-DE" altLang="de-DE" sz="2800" dirty="0" smtClean="0"/>
              <a:t>Karbow		– 142,86 ( 34,50 )	– 4 AU</a:t>
            </a:r>
          </a:p>
          <a:p>
            <a:r>
              <a:rPr lang="de-DE" altLang="de-DE" sz="2800" dirty="0" smtClean="0"/>
              <a:t>Schlemmin	– 131,58 ( 77,90 )	– 5 AU</a:t>
            </a:r>
          </a:p>
          <a:p>
            <a:r>
              <a:rPr lang="de-DE" altLang="de-DE" sz="2800" dirty="0" smtClean="0"/>
              <a:t>Rothemühl	– 109,59 ( 52,60 )	– 4 AU</a:t>
            </a:r>
          </a:p>
          <a:p>
            <a:r>
              <a:rPr lang="de-DE" altLang="de-DE" sz="2800" dirty="0" smtClean="0"/>
              <a:t>Billenhagen	– 103,90 ( 50,60 )	– 4 AU</a:t>
            </a:r>
            <a:br>
              <a:rPr lang="de-DE" altLang="de-DE" sz="2800" dirty="0" smtClean="0"/>
            </a:br>
            <a:endParaRPr lang="de-DE" altLang="de-DE" sz="1400" dirty="0" smtClean="0"/>
          </a:p>
          <a:p>
            <a:r>
              <a:rPr lang="de-DE" altLang="de-DE" sz="2800" dirty="0" smtClean="0"/>
              <a:t>Schuenhagen	– 95,24 ( 31,70 )	– 3 AU</a:t>
            </a:r>
          </a:p>
          <a:p>
            <a:r>
              <a:rPr lang="de-DE" altLang="de-DE" sz="2800" dirty="0" smtClean="0"/>
              <a:t>Neustrelitz	 	– 87,72 ( 80,60 )	– 5 AU</a:t>
            </a:r>
            <a:br>
              <a:rPr lang="de-DE" altLang="de-DE" sz="2800" dirty="0" smtClean="0"/>
            </a:br>
            <a:endParaRPr lang="de-DE" altLang="de-DE" sz="1400" dirty="0" smtClean="0"/>
          </a:p>
          <a:p>
            <a:r>
              <a:rPr lang="de-DE" altLang="de-DE" sz="2800" dirty="0" smtClean="0"/>
              <a:t>Gädebehn		– 48,78 ( 47,60 )	– 1 AU</a:t>
            </a:r>
          </a:p>
          <a:p>
            <a:pPr marL="0" indent="0">
              <a:buNone/>
            </a:pPr>
            <a:endParaRPr lang="de-DE" altLang="de-DE" sz="2000" dirty="0" smtClean="0"/>
          </a:p>
          <a:p>
            <a:pPr marL="0" indent="0">
              <a:buNone/>
            </a:pPr>
            <a:r>
              <a:rPr lang="de-DE" altLang="de-DE" sz="2000" dirty="0" smtClean="0"/>
              <a:t>(Klammerwerte in 2017)	(sog. Tausend-Mann-Quote)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29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Unfall Holzeinschlag</a:t>
            </a:r>
          </a:p>
        </p:txBody>
      </p:sp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534988" y="1763713"/>
            <a:ext cx="9780587" cy="54012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FoA Güstrow				15.03.2018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32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Der Forstwirt war zum motormanuellen Gassen-aufhieb in einem Laubholzbestand eingesetzt.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Beim Weitergehen rutschte der Fw auf einem am Boden liegenden Totholzrest aus und fiel mit dem rechten Knie auf einen Baumstubben.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3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Meniskus- und Kreuzbandriss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	176 KT</a:t>
            </a:r>
            <a:r>
              <a:rPr lang="de-DE" sz="3200" dirty="0">
                <a:solidFill>
                  <a:srgbClr val="000000"/>
                </a:solidFill>
              </a:rPr>
              <a:t>	</a:t>
            </a:r>
            <a:endParaRPr lang="de-DE" sz="3200" dirty="0" smtClean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99469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4990118">
            <a:off x="6506479" y="3412939"/>
            <a:ext cx="6264696" cy="663377"/>
          </a:xfrm>
        </p:spPr>
        <p:txBody>
          <a:bodyPr/>
          <a:lstStyle/>
          <a:p>
            <a:r>
              <a:rPr lang="de-DE" sz="4400" dirty="0" smtClean="0"/>
              <a:t>Vergleich 2017 zu 2018</a:t>
            </a:r>
            <a:endParaRPr lang="de-DE" sz="4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30</a:t>
            </a:fld>
            <a:endParaRPr lang="de-DE" alt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67767"/>
              </p:ext>
            </p:extLst>
          </p:nvPr>
        </p:nvGraphicFramePr>
        <p:xfrm>
          <a:off x="1098228" y="665023"/>
          <a:ext cx="7776864" cy="692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Arbeitsblatt" r:id="rId4" imgW="6019935" imgH="5676973" progId="Excel.Sheet.12">
                  <p:embed/>
                </p:oleObj>
              </mc:Choice>
              <mc:Fallback>
                <p:oleObj name="Arbeitsblatt" r:id="rId4" imgW="6019935" imgH="56769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8228" y="665023"/>
                        <a:ext cx="7776864" cy="692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6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522288" y="828675"/>
            <a:ext cx="9623425" cy="1260475"/>
          </a:xfrm>
        </p:spPr>
        <p:txBody>
          <a:bodyPr/>
          <a:lstStyle/>
          <a:p>
            <a:r>
              <a:rPr lang="de-DE" altLang="de-DE" sz="4400" dirty="0" smtClean="0"/>
              <a:t>Anzahl Unfälle und Krankentage</a:t>
            </a:r>
          </a:p>
        </p:txBody>
      </p:sp>
      <p:sp>
        <p:nvSpPr>
          <p:cNvPr id="53251" name="Inhaltsplatzhalter 2"/>
          <p:cNvSpPr>
            <a:spLocks noGrp="1"/>
          </p:cNvSpPr>
          <p:nvPr>
            <p:ph idx="1"/>
          </p:nvPr>
        </p:nvSpPr>
        <p:spPr>
          <a:xfrm>
            <a:off x="522288" y="1908175"/>
            <a:ext cx="9576940" cy="5400675"/>
          </a:xfrm>
        </p:spPr>
        <p:txBody>
          <a:bodyPr/>
          <a:lstStyle/>
          <a:p>
            <a:r>
              <a:rPr lang="de-DE" altLang="de-DE" sz="2400" dirty="0" smtClean="0">
                <a:sym typeface="Wingdings" pitchFamily="2" charset="2"/>
              </a:rPr>
              <a:t>Neustrelitz		– 5 Unfälle    87 KT </a:t>
            </a:r>
          </a:p>
          <a:p>
            <a:r>
              <a:rPr lang="de-DE" altLang="de-DE" sz="2400" dirty="0" smtClean="0">
                <a:sym typeface="Wingdings" pitchFamily="2" charset="2"/>
              </a:rPr>
              <a:t>Sandhof		– 5 Unfälle  123 KT</a:t>
            </a:r>
          </a:p>
          <a:p>
            <a:r>
              <a:rPr lang="de-DE" altLang="de-DE" sz="2400" dirty="0" smtClean="0">
                <a:sym typeface="Wingdings" pitchFamily="2" charset="2"/>
              </a:rPr>
              <a:t>Rothemühl		– 4 Unfälle    91 KT</a:t>
            </a:r>
          </a:p>
          <a:p>
            <a:r>
              <a:rPr lang="de-DE" altLang="de-DE" sz="2400" dirty="0" smtClean="0">
                <a:sym typeface="Wingdings" pitchFamily="2" charset="2"/>
              </a:rPr>
              <a:t>Billenhagen		– 4 Unfälle    57 KT</a:t>
            </a:r>
          </a:p>
          <a:p>
            <a:r>
              <a:rPr lang="de-DE" altLang="de-DE" sz="2400" dirty="0" smtClean="0">
                <a:sym typeface="Wingdings" pitchFamily="2" charset="2"/>
              </a:rPr>
              <a:t>Schlemmin		– 5 Unfälle    45 KT</a:t>
            </a:r>
          </a:p>
          <a:p>
            <a:r>
              <a:rPr lang="de-DE" altLang="de-DE" sz="2400" dirty="0" smtClean="0">
                <a:sym typeface="Wingdings" pitchFamily="2" charset="2"/>
              </a:rPr>
              <a:t>Karbow		– 4 Unfälle  207 KT</a:t>
            </a:r>
          </a:p>
          <a:p>
            <a:endParaRPr lang="de-DE" altLang="de-DE" sz="2400" dirty="0" smtClean="0">
              <a:sym typeface="Wingdings" pitchFamily="2" charset="2"/>
            </a:endParaRPr>
          </a:p>
          <a:p>
            <a:r>
              <a:rPr lang="de-DE" altLang="de-DE" sz="2400" dirty="0" smtClean="0">
                <a:sym typeface="Wingdings" pitchFamily="2" charset="2"/>
              </a:rPr>
              <a:t>Gädebehn 		– 1 Unfall    11 KT</a:t>
            </a:r>
          </a:p>
          <a:p>
            <a:r>
              <a:rPr lang="de-DE" altLang="de-DE" sz="2400" dirty="0" smtClean="0">
                <a:sym typeface="Wingdings" pitchFamily="2" charset="2"/>
              </a:rPr>
              <a:t>Friedrichsmoor	– 1 Unfall    23 KT</a:t>
            </a:r>
          </a:p>
          <a:p>
            <a:r>
              <a:rPr lang="de-DE" altLang="de-DE" sz="2400" dirty="0" smtClean="0">
                <a:sym typeface="Wingdings" pitchFamily="2" charset="2"/>
              </a:rPr>
              <a:t>Kaliß		– 1 Unfall    12 KT</a:t>
            </a:r>
          </a:p>
          <a:p>
            <a:r>
              <a:rPr lang="de-DE" altLang="de-DE" sz="2400" dirty="0" smtClean="0">
                <a:sym typeface="Wingdings" pitchFamily="2" charset="2"/>
              </a:rPr>
              <a:t>Jasnitz		– 1 Unfall  121 KT</a:t>
            </a:r>
          </a:p>
          <a:p>
            <a:r>
              <a:rPr lang="de-DE" altLang="de-DE" sz="2400" dirty="0" smtClean="0">
                <a:sym typeface="Wingdings" pitchFamily="2" charset="2"/>
              </a:rPr>
              <a:t>BT FVI		– 1 Unfall    74 KT</a:t>
            </a:r>
          </a:p>
          <a:p>
            <a:endParaRPr lang="de-DE" altLang="de-DE" sz="24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31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>
          <a:xfrm>
            <a:off x="534988" y="755650"/>
            <a:ext cx="9623425" cy="808038"/>
          </a:xfrm>
        </p:spPr>
        <p:txBody>
          <a:bodyPr/>
          <a:lstStyle/>
          <a:p>
            <a:r>
              <a:rPr lang="de-DE" altLang="de-DE" sz="4400" dirty="0" smtClean="0"/>
              <a:t>Wahrnehmung der Verantwortung</a:t>
            </a:r>
          </a:p>
        </p:txBody>
      </p:sp>
      <p:sp>
        <p:nvSpPr>
          <p:cNvPr id="54275" name="Inhaltsplatzhalter 2"/>
          <p:cNvSpPr>
            <a:spLocks noGrp="1"/>
          </p:cNvSpPr>
          <p:nvPr>
            <p:ph idx="1"/>
          </p:nvPr>
        </p:nvSpPr>
        <p:spPr>
          <a:xfrm>
            <a:off x="233363" y="1763713"/>
            <a:ext cx="10298112" cy="5257278"/>
          </a:xfrm>
        </p:spPr>
        <p:txBody>
          <a:bodyPr/>
          <a:lstStyle/>
          <a:p>
            <a:r>
              <a:rPr lang="de-DE" altLang="de-DE" sz="3200" dirty="0" smtClean="0"/>
              <a:t>Schlussbemerkung wie bei vielen vorherigen Präsentationen:</a:t>
            </a:r>
          </a:p>
          <a:p>
            <a:pPr marL="457200" lvl="1" indent="0">
              <a:buFontTx/>
              <a:buNone/>
            </a:pPr>
            <a:r>
              <a:rPr lang="de-DE" altLang="de-DE" dirty="0" smtClean="0">
                <a:solidFill>
                  <a:srgbClr val="FF0000"/>
                </a:solidFill>
              </a:rPr>
              <a:t>Keiner darf die Augen zumachen, </a:t>
            </a:r>
            <a:br>
              <a:rPr lang="de-DE" altLang="de-DE" dirty="0" smtClean="0">
                <a:solidFill>
                  <a:srgbClr val="FF0000"/>
                </a:solidFill>
              </a:rPr>
            </a:br>
            <a:r>
              <a:rPr lang="de-DE" altLang="de-DE" dirty="0" smtClean="0">
                <a:solidFill>
                  <a:srgbClr val="FF0000"/>
                </a:solidFill>
              </a:rPr>
              <a:t>	wenn er Fehlverhalten feststellt. </a:t>
            </a:r>
            <a:br>
              <a:rPr lang="de-DE" altLang="de-DE" dirty="0" smtClean="0">
                <a:solidFill>
                  <a:srgbClr val="FF0000"/>
                </a:solidFill>
              </a:rPr>
            </a:br>
            <a:r>
              <a:rPr lang="de-DE" altLang="de-DE" dirty="0" smtClean="0">
                <a:solidFill>
                  <a:srgbClr val="FF0000"/>
                </a:solidFill>
              </a:rPr>
              <a:t>		Jeder ist zum Einschreiten verpflichtet.</a:t>
            </a:r>
          </a:p>
          <a:p>
            <a:pPr marL="457200" lvl="1" indent="0">
              <a:buFontTx/>
              <a:buNone/>
            </a:pPr>
            <a:endParaRPr lang="de-DE" altLang="de-DE" sz="1800" dirty="0" smtClean="0">
              <a:solidFill>
                <a:srgbClr val="FF0000"/>
              </a:solidFill>
            </a:endParaRPr>
          </a:p>
          <a:p>
            <a:r>
              <a:rPr lang="de-DE" altLang="de-DE" sz="3200" dirty="0" smtClean="0"/>
              <a:t>Sinngemäße Hinweise der SI nach Kontrollen bzw. Unfalluntersuchungen:</a:t>
            </a:r>
          </a:p>
          <a:p>
            <a:pPr marL="457200" lvl="1" indent="0">
              <a:buFontTx/>
              <a:buNone/>
            </a:pPr>
            <a:r>
              <a:rPr lang="de-DE" altLang="de-DE" dirty="0" smtClean="0">
                <a:solidFill>
                  <a:srgbClr val="0070C0"/>
                </a:solidFill>
              </a:rPr>
              <a:t>Die festgestellten Mängel sind auszuwerten und ggf. geeignete Maßnahmen zu ergreifen.</a:t>
            </a:r>
            <a:r>
              <a:rPr lang="de-DE" altLang="de-DE" dirty="0">
                <a:solidFill>
                  <a:srgbClr val="0070C0"/>
                </a:solidFill>
              </a:rPr>
              <a:t> </a:t>
            </a:r>
            <a:endParaRPr lang="de-DE" altLang="de-DE" dirty="0" smtClean="0">
              <a:solidFill>
                <a:srgbClr val="0070C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32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5616575"/>
          </a:xfrm>
        </p:spPr>
        <p:txBody>
          <a:bodyPr/>
          <a:lstStyle/>
          <a:p>
            <a:pPr>
              <a:defRPr/>
            </a:pPr>
            <a:endParaRPr lang="de-DE" sz="3600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de-DE" sz="3600" dirty="0" smtClean="0">
                <a:sym typeface="Wingdings" panose="05000000000000000000" pitchFamily="2" charset="2"/>
              </a:rPr>
              <a:t> </a:t>
            </a:r>
            <a:r>
              <a:rPr lang="de-DE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Weiter geht`s mit </a:t>
            </a:r>
            <a:br>
              <a:rPr lang="de-DE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r>
              <a:rPr lang="de-DE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Aktuellem im Arbeitsschutz.</a:t>
            </a:r>
            <a:endParaRPr lang="de-DE" sz="3600" dirty="0" smtClean="0">
              <a:sym typeface="Wingdings" panose="05000000000000000000" pitchFamily="2" charset="2"/>
            </a:endParaRPr>
          </a:p>
          <a:p>
            <a:pPr>
              <a:defRPr/>
            </a:pPr>
            <a:endParaRPr lang="de-DE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defRPr/>
            </a:pP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defRPr/>
            </a:pP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Doch zunächst, vielen Dank für Ihre Aufmerksamkeit.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Titel 1"/>
          <p:cNvSpPr>
            <a:spLocks noGrp="1"/>
          </p:cNvSpPr>
          <p:nvPr>
            <p:ph type="title"/>
          </p:nvPr>
        </p:nvSpPr>
        <p:spPr>
          <a:xfrm>
            <a:off x="534988" y="755650"/>
            <a:ext cx="9623425" cy="808038"/>
          </a:xfrm>
        </p:spPr>
        <p:txBody>
          <a:bodyPr/>
          <a:lstStyle/>
          <a:p>
            <a:endParaRPr lang="de-DE" altLang="de-DE" sz="4400" dirty="0" smtClean="0"/>
          </a:p>
        </p:txBody>
      </p:sp>
      <p:pic>
        <p:nvPicPr>
          <p:cNvPr id="4" name="Picture 3" descr="j01958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0915" y="2268463"/>
            <a:ext cx="2193925" cy="221297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33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Unfall Holzeinschlag</a:t>
            </a:r>
          </a:p>
        </p:txBody>
      </p:sp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534988" y="1763713"/>
            <a:ext cx="9780587" cy="54012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FoA </a:t>
            </a:r>
            <a:r>
              <a:rPr lang="de-DE" sz="2800" dirty="0">
                <a:solidFill>
                  <a:srgbClr val="000000"/>
                </a:solidFill>
              </a:rPr>
              <a:t>K</a:t>
            </a:r>
            <a:r>
              <a:rPr lang="de-DE" sz="2800" dirty="0" smtClean="0">
                <a:solidFill>
                  <a:srgbClr val="000000"/>
                </a:solidFill>
              </a:rPr>
              <a:t>arbow				23.01.2018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28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Die Herren S und L waren in einem 100-jährigen Buchen-bestand tätig. </a:t>
            </a:r>
            <a:br>
              <a:rPr lang="de-DE" sz="2800" dirty="0" smtClean="0">
                <a:solidFill>
                  <a:srgbClr val="000000"/>
                </a:solidFill>
              </a:rPr>
            </a:br>
            <a:r>
              <a:rPr lang="de-DE" sz="2800" dirty="0" smtClean="0">
                <a:solidFill>
                  <a:srgbClr val="000000"/>
                </a:solidFill>
              </a:rPr>
              <a:t>Nachdem L eine hängende Buche (BHD 45 cm, Länge 30m) vom Stammfuß getrennt hatte, wollte S das angeschlagene Seil in eine geeignete </a:t>
            </a:r>
            <a:r>
              <a:rPr lang="de-DE" sz="2800" dirty="0">
                <a:solidFill>
                  <a:srgbClr val="000000"/>
                </a:solidFill>
              </a:rPr>
              <a:t>P</a:t>
            </a:r>
            <a:r>
              <a:rPr lang="de-DE" sz="2800" dirty="0" smtClean="0">
                <a:solidFill>
                  <a:srgbClr val="000000"/>
                </a:solidFill>
              </a:rPr>
              <a:t>osition bringen. In diesem Moment geriet die Buche plötzlich ins Fallen und rutschte leicht seitlich nach hinten. S wurde am Oberschenkel getroffen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2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Fraktur des Oberschenkel-Kopfes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	146 KT</a:t>
            </a:r>
            <a:r>
              <a:rPr lang="de-DE" sz="2800" dirty="0">
                <a:solidFill>
                  <a:srgbClr val="000000"/>
                </a:solidFill>
              </a:rPr>
              <a:t>	</a:t>
            </a:r>
            <a:endParaRPr lang="de-DE" sz="28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62520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Unfall Holzrückung / </a:t>
            </a:r>
            <a:r>
              <a:rPr lang="de-DE" altLang="de-DE" dirty="0"/>
              <a:t>T</a:t>
            </a:r>
            <a:r>
              <a:rPr lang="de-DE" altLang="de-DE" dirty="0" smtClean="0"/>
              <a:t>echnik</a:t>
            </a:r>
          </a:p>
        </p:txBody>
      </p:sp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534988" y="1763713"/>
            <a:ext cx="9780587" cy="54012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FoA </a:t>
            </a:r>
            <a:r>
              <a:rPr lang="de-DE" sz="2800" dirty="0">
                <a:solidFill>
                  <a:srgbClr val="000000"/>
                </a:solidFill>
              </a:rPr>
              <a:t>J</a:t>
            </a:r>
            <a:r>
              <a:rPr lang="de-DE" sz="2800" dirty="0" smtClean="0">
                <a:solidFill>
                  <a:srgbClr val="000000"/>
                </a:solidFill>
              </a:rPr>
              <a:t>asnitz				28.08.2018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28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Der Forwarderfahrer war mit Holzrückearbeiten im Nachbar-FoA beauftragt. Beim Absteigen von der Maschine rutschte er auf einem Ast aus und fiel auf die linke Schulter. Trotz Schmerzen arbeitete er weiter. Erst 9 Tage später suchte er wegen nicht nachlassender Schmerzen den Haus- und anschließend den D-Arzt auf.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2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Haarriss im linken Schultergelenk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	121 KT</a:t>
            </a:r>
            <a:r>
              <a:rPr lang="de-DE" sz="2800" dirty="0">
                <a:solidFill>
                  <a:srgbClr val="000000"/>
                </a:solidFill>
              </a:rPr>
              <a:t>	</a:t>
            </a:r>
            <a:endParaRPr lang="de-DE" sz="2800" dirty="0" smtClean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24584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Unfall Holzrückung / Technik</a:t>
            </a:r>
          </a:p>
        </p:txBody>
      </p:sp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534988" y="1763713"/>
            <a:ext cx="9780587" cy="54012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FoA Grevesmühlen				13.02.2018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32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Herr K </a:t>
            </a:r>
            <a:r>
              <a:rPr lang="de-DE" sz="2800" dirty="0">
                <a:solidFill>
                  <a:srgbClr val="000000"/>
                </a:solidFill>
              </a:rPr>
              <a:t>war als Anschläger </a:t>
            </a:r>
            <a:r>
              <a:rPr lang="de-DE" sz="2800" dirty="0" smtClean="0">
                <a:solidFill>
                  <a:srgbClr val="000000"/>
                </a:solidFill>
              </a:rPr>
              <a:t>dem Rücketraktoristen</a:t>
            </a:r>
            <a:r>
              <a:rPr lang="de-DE" sz="2800" dirty="0">
                <a:solidFill>
                  <a:srgbClr val="000000"/>
                </a:solidFill>
              </a:rPr>
              <a:t> zur Unterstützung zugewiesen</a:t>
            </a:r>
            <a:r>
              <a:rPr lang="de-DE" sz="2800" dirty="0" smtClean="0">
                <a:solidFill>
                  <a:srgbClr val="000000"/>
                </a:solidFill>
              </a:rPr>
              <a:t>. Dieser fuhr rückwärts an einen Stamm heran. K griff nach dem Seil, um es zum Stamm zu ziehen. Der Traktorist betätigte den Schalter zum Lösen des Seils. </a:t>
            </a:r>
            <a:r>
              <a:rPr lang="de-DE" sz="2800" dirty="0">
                <a:solidFill>
                  <a:srgbClr val="000000"/>
                </a:solidFill>
              </a:rPr>
              <a:t>D</a:t>
            </a:r>
            <a:r>
              <a:rPr lang="de-DE" sz="2800" dirty="0" smtClean="0">
                <a:solidFill>
                  <a:srgbClr val="000000"/>
                </a:solidFill>
              </a:rPr>
              <a:t>abei gab es einen kurzen Einzug-Ruck an der Winde. Dadurch wurde die rechte </a:t>
            </a:r>
            <a:r>
              <a:rPr lang="de-DE" sz="2800" dirty="0">
                <a:solidFill>
                  <a:srgbClr val="000000"/>
                </a:solidFill>
              </a:rPr>
              <a:t>H</a:t>
            </a:r>
            <a:r>
              <a:rPr lang="de-DE" sz="2800" dirty="0" smtClean="0">
                <a:solidFill>
                  <a:srgbClr val="000000"/>
                </a:solidFill>
              </a:rPr>
              <a:t>and von K gequetscht</a:t>
            </a:r>
            <a:r>
              <a:rPr lang="de-DE" sz="3200" dirty="0" smtClean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32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Frakturen und Quetschungen</a:t>
            </a:r>
            <a:br>
              <a:rPr lang="de-DE" sz="2800" dirty="0" smtClean="0">
                <a:solidFill>
                  <a:srgbClr val="000000"/>
                </a:solidFill>
              </a:rPr>
            </a:br>
            <a:r>
              <a:rPr lang="de-DE" sz="2800" dirty="0" smtClean="0">
                <a:solidFill>
                  <a:srgbClr val="000000"/>
                </a:solidFill>
              </a:rPr>
              <a:t>v.a. Mittel- und Zeigefinger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	120 KT</a:t>
            </a:r>
            <a:r>
              <a:rPr lang="de-DE" sz="2800" dirty="0">
                <a:solidFill>
                  <a:srgbClr val="000000"/>
                </a:solidFill>
              </a:rPr>
              <a:t>	</a:t>
            </a:r>
            <a:endParaRPr lang="de-DE" sz="28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pic>
        <p:nvPicPr>
          <p:cNvPr id="55298" name="Picture 2" descr="C:\Daten\PATZWALL\Notizen\aktuelle Dienststellen\Güstrow\Bilder Verknüpfung\DSC_0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5346736"/>
            <a:ext cx="3938984" cy="221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8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Sonstiger Unfall</a:t>
            </a:r>
          </a:p>
        </p:txBody>
      </p:sp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534988" y="1763713"/>
            <a:ext cx="9780587" cy="54012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BT FVI 						03.04.2018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32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Beim Betreten ihres Büros stolperte Frau G über die Türschwelle und verdrehte sich das linke Knie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3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Zerrung im Kniebereich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	74 KT</a:t>
            </a:r>
            <a:r>
              <a:rPr lang="de-DE" sz="3200" dirty="0">
                <a:solidFill>
                  <a:srgbClr val="000000"/>
                </a:solidFill>
              </a:rPr>
              <a:t>	</a:t>
            </a:r>
            <a:endParaRPr lang="de-DE" sz="32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58947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Sonstiger Unfall</a:t>
            </a:r>
          </a:p>
        </p:txBody>
      </p:sp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534988" y="1763713"/>
            <a:ext cx="9780587" cy="54012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FoA Sandhof				16.08.2018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32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Beim Abladen von Laub und damit im Zusammen-hang stehendem Absteigen vom PKW-Anhänger ist Herr B von der Hängerzuggabel abgerutscht und mit dem rechten Knie auf dem </a:t>
            </a:r>
            <a:r>
              <a:rPr lang="de-DE" sz="3200" dirty="0">
                <a:solidFill>
                  <a:srgbClr val="000000"/>
                </a:solidFill>
              </a:rPr>
              <a:t>W</a:t>
            </a:r>
            <a:r>
              <a:rPr lang="de-DE" sz="3200" dirty="0" smtClean="0">
                <a:solidFill>
                  <a:srgbClr val="000000"/>
                </a:solidFill>
              </a:rPr>
              <a:t>aldboden aufgeschlagen.</a:t>
            </a:r>
            <a:endParaRPr lang="de-DE" sz="3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3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Prellung / Stauchung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	72 KT</a:t>
            </a:r>
            <a:r>
              <a:rPr lang="de-DE" sz="3200" dirty="0">
                <a:solidFill>
                  <a:srgbClr val="000000"/>
                </a:solidFill>
              </a:rPr>
              <a:t>	</a:t>
            </a:r>
            <a:endParaRPr lang="de-DE" sz="32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49269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85948" y="252239"/>
            <a:ext cx="10873208" cy="1260475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Unfall Holzeinschlag</a:t>
            </a:r>
          </a:p>
        </p:txBody>
      </p:sp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378148" y="1404367"/>
            <a:ext cx="10081120" cy="532928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 dirty="0" err="1" smtClean="0">
                <a:solidFill>
                  <a:srgbClr val="000000"/>
                </a:solidFill>
              </a:rPr>
              <a:t>FoA</a:t>
            </a:r>
            <a:r>
              <a:rPr lang="de-DE" sz="3200" dirty="0" smtClean="0">
                <a:solidFill>
                  <a:srgbClr val="000000"/>
                </a:solidFill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</a:rPr>
              <a:t>Jägerhof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smtClean="0">
                <a:solidFill>
                  <a:srgbClr val="000000"/>
                </a:solidFill>
              </a:rPr>
              <a:t>                                   	15.10.2018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3200" dirty="0"/>
              <a:t>Herr </a:t>
            </a:r>
            <a:r>
              <a:rPr lang="de-DE" sz="3200" dirty="0" smtClean="0"/>
              <a:t>B. fällte in </a:t>
            </a:r>
            <a:r>
              <a:rPr lang="de-DE" sz="3200" dirty="0"/>
              <a:t>einem </a:t>
            </a:r>
            <a:r>
              <a:rPr lang="de-DE" sz="3200" dirty="0" smtClean="0"/>
              <a:t>Erlenbestand mit hohem Anteil an Stockausschlägen, </a:t>
            </a:r>
            <a:r>
              <a:rPr lang="de-DE" sz="3200" dirty="0"/>
              <a:t>in </a:t>
            </a:r>
            <a:r>
              <a:rPr lang="de-DE" sz="3200" dirty="0" smtClean="0"/>
              <a:t>entsprechender </a:t>
            </a:r>
            <a:r>
              <a:rPr lang="de-DE" sz="3200" dirty="0"/>
              <a:t>Höhe </a:t>
            </a:r>
            <a:r>
              <a:rPr lang="de-DE" sz="3200" u="sng" dirty="0" smtClean="0"/>
              <a:t>nicht</a:t>
            </a:r>
            <a:r>
              <a:rPr lang="de-DE" sz="3200" dirty="0" smtClean="0"/>
              <a:t> fachgerecht: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de-DE" sz="2800" dirty="0" err="1" smtClean="0">
                <a:solidFill>
                  <a:srgbClr val="000000"/>
                </a:solidFill>
              </a:rPr>
              <a:t>Fällschnitt</a:t>
            </a:r>
            <a:r>
              <a:rPr lang="de-DE" sz="2800" dirty="0" smtClean="0">
                <a:solidFill>
                  <a:srgbClr val="000000"/>
                </a:solidFill>
              </a:rPr>
              <a:t> extrem geneigt und komplett totgeschnitten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de-DE" sz="2800" dirty="0">
                <a:solidFill>
                  <a:srgbClr val="000000"/>
                </a:solidFill>
              </a:rPr>
              <a:t>d</a:t>
            </a:r>
            <a:r>
              <a:rPr lang="de-DE" sz="2800" dirty="0" smtClean="0">
                <a:solidFill>
                  <a:srgbClr val="000000"/>
                </a:solidFill>
              </a:rPr>
              <a:t>er Baum rutschte vom Stubben, traf Herrn B am Unterschenkel und fiel in die entgegengesetzte Richtung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de-DE" sz="2800" dirty="0">
                <a:solidFill>
                  <a:srgbClr val="000000"/>
                </a:solidFill>
              </a:rPr>
              <a:t>d</a:t>
            </a:r>
            <a:r>
              <a:rPr lang="de-DE" sz="2800" dirty="0" smtClean="0">
                <a:solidFill>
                  <a:srgbClr val="000000"/>
                </a:solidFill>
              </a:rPr>
              <a:t>arüber hinaus hatte B keinen Hammer und Keil dabei !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14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Fraktur rechter Unterschenkel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3200" dirty="0" smtClean="0">
                <a:solidFill>
                  <a:srgbClr val="000000"/>
                </a:solidFill>
              </a:rPr>
              <a:t>	77 + x KT</a:t>
            </a:r>
            <a:r>
              <a:rPr lang="de-DE" sz="3200" dirty="0">
                <a:solidFill>
                  <a:srgbClr val="000000"/>
                </a:solidFill>
              </a:rPr>
              <a:t>	</a:t>
            </a:r>
            <a:endParaRPr lang="de-DE" sz="32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A9FEAEE-9BC0-4675-A78F-E7AE853C2B0A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56983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Benutzerdefiniert</PresentationFormat>
  <Paragraphs>248</Paragraphs>
  <Slides>33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Standarddesign</vt:lpstr>
      <vt:lpstr>Arbeitsblatt</vt:lpstr>
      <vt:lpstr>Diagramm</vt:lpstr>
      <vt:lpstr>PowerPoint-Präsentation</vt:lpstr>
      <vt:lpstr>Inhalte / Schwerpunkte</vt:lpstr>
      <vt:lpstr>Unfall Holzeinschlag</vt:lpstr>
      <vt:lpstr>Unfall Holzeinschlag</vt:lpstr>
      <vt:lpstr>Unfall Holzrückung / Technik</vt:lpstr>
      <vt:lpstr>Unfall Holzrückung / Technik</vt:lpstr>
      <vt:lpstr>Sonstiger Unfall</vt:lpstr>
      <vt:lpstr>Sonstiger Unfall</vt:lpstr>
      <vt:lpstr>Unfall Holzeinschlag</vt:lpstr>
      <vt:lpstr>Das ging dann wohl nach hinten los !</vt:lpstr>
      <vt:lpstr>Einige Zahlen zur Jahresauswertung</vt:lpstr>
      <vt:lpstr>Statistische Auswertung Unfallgeschehen 2018</vt:lpstr>
      <vt:lpstr>Unfallstatistik (absolut) LFV M-V</vt:lpstr>
      <vt:lpstr>Unfallquote LFV M-V</vt:lpstr>
      <vt:lpstr>Entwicklung der Gesamt-Unfallquote seit Bestehen der Landesforstanstalt</vt:lpstr>
      <vt:lpstr>Entwicklung der Gesamt-Unfallquote seit Bestehen der Landesforstanstalt</vt:lpstr>
      <vt:lpstr>Holzeinschlag</vt:lpstr>
      <vt:lpstr>Wesentliche Unfallursachen bezogen auf AU Waldarbeiter (GSG)</vt:lpstr>
      <vt:lpstr>Wesentliche Unfallursachen bezogen auf AU Auszubildende</vt:lpstr>
      <vt:lpstr>Wesentliche Unfallursachen bezogen auf DU /AU Beamte / Angestellte</vt:lpstr>
      <vt:lpstr>Unfallbedingte Ausfalltage alle Unfälle – Landesforst MV</vt:lpstr>
      <vt:lpstr>Unfallbedingte Krankentage</vt:lpstr>
      <vt:lpstr>Durchschnitt KT / U</vt:lpstr>
      <vt:lpstr>Unfallbedingte Ausfalltage  Unfälle - GSG</vt:lpstr>
      <vt:lpstr>58 Unfälle Landesforst MV</vt:lpstr>
      <vt:lpstr>Unfallschwere / Anzahl</vt:lpstr>
      <vt:lpstr>2 Unfälle GSG</vt:lpstr>
      <vt:lpstr>Verteilung der Unfälle</vt:lpstr>
      <vt:lpstr>Reihung nach Unfallquote</vt:lpstr>
      <vt:lpstr>Vergleich 2017 zu 2018</vt:lpstr>
      <vt:lpstr>Anzahl Unfälle und Krankentage</vt:lpstr>
      <vt:lpstr>Wahrnehmung der Verantwortung</vt:lpstr>
      <vt:lpstr>PowerPoint-Präsentation</vt:lpstr>
    </vt:vector>
  </TitlesOfParts>
  <Company>LFoA Malchin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2018-03-19_20 SI 2 Auswertung Unfallgeschehen 2017</dc:title>
  <dc:creator>Patzwall / Beil</dc:creator>
  <cp:lastModifiedBy>raedler</cp:lastModifiedBy>
  <cp:revision>282</cp:revision>
  <dcterms:created xsi:type="dcterms:W3CDTF">2010-10-20T09:17:10Z</dcterms:created>
  <dcterms:modified xsi:type="dcterms:W3CDTF">2019-03-14T11:44:17Z</dcterms:modified>
</cp:coreProperties>
</file>